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9" r:id="rId1"/>
  </p:sldMasterIdLst>
  <p:notesMasterIdLst>
    <p:notesMasterId r:id="rId60"/>
  </p:notesMasterIdLst>
  <p:sldIdLst>
    <p:sldId id="801" r:id="rId2"/>
    <p:sldId id="779" r:id="rId3"/>
    <p:sldId id="778" r:id="rId4"/>
    <p:sldId id="818" r:id="rId5"/>
    <p:sldId id="819" r:id="rId6"/>
    <p:sldId id="817" r:id="rId7"/>
    <p:sldId id="552" r:id="rId8"/>
    <p:sldId id="550" r:id="rId9"/>
    <p:sldId id="551" r:id="rId10"/>
    <p:sldId id="772" r:id="rId11"/>
    <p:sldId id="802" r:id="rId12"/>
    <p:sldId id="803" r:id="rId13"/>
    <p:sldId id="804" r:id="rId14"/>
    <p:sldId id="805" r:id="rId15"/>
    <p:sldId id="806" r:id="rId16"/>
    <p:sldId id="554" r:id="rId17"/>
    <p:sldId id="807" r:id="rId18"/>
    <p:sldId id="820" r:id="rId19"/>
    <p:sldId id="811" r:id="rId20"/>
    <p:sldId id="810" r:id="rId21"/>
    <p:sldId id="558" r:id="rId22"/>
    <p:sldId id="560" r:id="rId23"/>
    <p:sldId id="823" r:id="rId24"/>
    <p:sldId id="808" r:id="rId25"/>
    <p:sldId id="821" r:id="rId26"/>
    <p:sldId id="556" r:id="rId27"/>
    <p:sldId id="813" r:id="rId28"/>
    <p:sldId id="815" r:id="rId29"/>
    <p:sldId id="824" r:id="rId30"/>
    <p:sldId id="825" r:id="rId31"/>
    <p:sldId id="816" r:id="rId32"/>
    <p:sldId id="561" r:id="rId33"/>
    <p:sldId id="564" r:id="rId34"/>
    <p:sldId id="831" r:id="rId35"/>
    <p:sldId id="832" r:id="rId36"/>
    <p:sldId id="842" r:id="rId37"/>
    <p:sldId id="841" r:id="rId38"/>
    <p:sldId id="814" r:id="rId39"/>
    <p:sldId id="567" r:id="rId40"/>
    <p:sldId id="568" r:id="rId41"/>
    <p:sldId id="843" r:id="rId42"/>
    <p:sldId id="574" r:id="rId43"/>
    <p:sldId id="576" r:id="rId44"/>
    <p:sldId id="577" r:id="rId45"/>
    <p:sldId id="583" r:id="rId46"/>
    <p:sldId id="264" r:id="rId47"/>
    <p:sldId id="833" r:id="rId48"/>
    <p:sldId id="584" r:id="rId49"/>
    <p:sldId id="585" r:id="rId50"/>
    <p:sldId id="835" r:id="rId51"/>
    <p:sldId id="836" r:id="rId52"/>
    <p:sldId id="837" r:id="rId53"/>
    <p:sldId id="587" r:id="rId54"/>
    <p:sldId id="588" r:id="rId55"/>
    <p:sldId id="589" r:id="rId56"/>
    <p:sldId id="591" r:id="rId57"/>
    <p:sldId id="777" r:id="rId58"/>
    <p:sldId id="776" r:id="rId5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FF"/>
    <a:srgbClr val="00FA00"/>
    <a:srgbClr val="FF3300"/>
    <a:srgbClr val="F4CFE5"/>
    <a:srgbClr val="F3D6E3"/>
    <a:srgbClr val="F0D7E5"/>
    <a:srgbClr val="FF8AD8"/>
    <a:srgbClr val="FF0066"/>
    <a:srgbClr val="73FB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41" autoAdjust="0"/>
    <p:restoredTop sz="90282" autoAdjust="0"/>
  </p:normalViewPr>
  <p:slideViewPr>
    <p:cSldViewPr>
      <p:cViewPr>
        <p:scale>
          <a:sx n="90" d="100"/>
          <a:sy n="90" d="100"/>
        </p:scale>
        <p:origin x="1760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04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604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604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/>
            </a:lvl1pPr>
          </a:lstStyle>
          <a:p>
            <a:pPr>
              <a:defRPr/>
            </a:pPr>
            <a:fld id="{D13B1F5C-A581-491A-8600-15BFE5CB70F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449549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8A%9B%E7%9F%A9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884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B6A60696-53F5-4364-9D16-B368DEA74B1F}" type="slidenum">
              <a:rPr lang="en-US" altLang="zh-CN" sz="1200" b="0" smtClean="0"/>
              <a:pPr eaLnBrk="1" hangingPunct="1"/>
              <a:t>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1531296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ct val="20000"/>
              </a:spcAft>
              <a:defRPr/>
            </a:pP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A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=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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 = 10 kPa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dm</a:t>
            </a:r>
            <a:r>
              <a:rPr kumimoji="0" lang="en-US" altLang="zh-CN" sz="1200" b="0" kern="1200" baseline="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3</a:t>
            </a:r>
          </a:p>
          <a:p>
            <a:pPr>
              <a:lnSpc>
                <a:spcPct val="110000"/>
              </a:lnSpc>
              <a:defRPr/>
            </a:pPr>
            <a:r>
              <a:rPr kumimoji="0" lang="zh-CN" alt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过程</a:t>
            </a:r>
            <a:r>
              <a:rPr kumimoji="0" lang="en-US" altLang="zh-CN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B: 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 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= </a:t>
            </a:r>
            <a:r>
              <a:rPr kumimoji="0" lang="en-US" altLang="zh-CN" sz="1200" b="0" i="1" kern="12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 +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-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B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 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= 14 kPa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dm</a:t>
            </a:r>
            <a:r>
              <a:rPr kumimoji="0" lang="en-US" altLang="zh-CN" sz="1200" b="0" kern="1200" baseline="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10000"/>
              </a:lnSpc>
              <a:defRPr/>
            </a:pPr>
            <a:r>
              <a:rPr kumimoji="0" lang="zh-CN" altLang="en-US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过程</a:t>
            </a:r>
            <a:r>
              <a:rPr kumimoji="0" lang="en-US" altLang="zh-CN" sz="14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C: 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W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= </a:t>
            </a:r>
            <a:r>
              <a:rPr kumimoji="0" lang="en-US" altLang="zh-CN" sz="1200" b="0" i="1" kern="12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(V</a:t>
            </a:r>
            <a:r>
              <a:rPr kumimoji="0" lang="en-US" altLang="zh-CN" sz="1200" b="0" i="1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1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 + </a:t>
            </a:r>
            <a:r>
              <a:rPr kumimoji="0" lang="en-US" altLang="zh-CN" sz="1200" b="0" i="1" kern="12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 err="1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’(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’ 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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)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                      + 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p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(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2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-</a:t>
            </a:r>
            <a:r>
              <a:rPr kumimoji="0" lang="en-US" altLang="zh-CN" sz="1200" b="0" i="1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V</a:t>
            </a:r>
            <a:r>
              <a:rPr kumimoji="0" lang="en-US" altLang="zh-CN" sz="1200" b="0" kern="1200" baseline="-25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C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’)</a:t>
            </a:r>
          </a:p>
          <a:p>
            <a:pPr>
              <a:lnSpc>
                <a:spcPct val="110000"/>
              </a:lnSpc>
              <a:defRPr/>
            </a:pP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= 16 kPa</a:t>
            </a:r>
            <a:r>
              <a:rPr kumimoji="0" lang="en-US" altLang="zh-CN" sz="1200" b="0" kern="12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dm</a:t>
            </a:r>
            <a:r>
              <a:rPr kumimoji="0" lang="en-US" altLang="zh-CN" sz="1200" b="0" kern="1200" baseline="30000" dirty="0">
                <a:solidFill>
                  <a:schemeClr val="tx1"/>
                </a:solidFill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  <a:sym typeface="Symbol" pitchFamily="18" charset="2"/>
              </a:rPr>
              <a:t>3</a:t>
            </a:r>
            <a:endParaRPr kumimoji="0" lang="en-US" altLang="zh-CN" sz="1000" b="0" kern="1200" baseline="30000" dirty="0">
              <a:solidFill>
                <a:schemeClr val="tx1"/>
              </a:solidFill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1F5C-A581-491A-8600-15BFE5CB70FE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038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09DCE62-D7FC-49DC-BE2A-C83751497237}" type="slidenum">
              <a:rPr lang="en-US" altLang="zh-CN" sz="1200" b="0" smtClean="0"/>
              <a:pPr eaLnBrk="1" hangingPunct="1"/>
              <a:t>32</a:t>
            </a:fld>
            <a:endParaRPr lang="en-US" altLang="zh-CN" sz="1200" b="0"/>
          </a:p>
        </p:txBody>
      </p:sp>
      <p:sp>
        <p:nvSpPr>
          <p:cNvPr id="201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solidFill>
            <a:srgbClr val="FFFFFF"/>
          </a:solidFill>
          <a:ln/>
        </p:spPr>
      </p:sp>
      <p:sp>
        <p:nvSpPr>
          <p:cNvPr id="201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8" tIns="45709" rIns="91418" bIns="45709"/>
          <a:lstStyle/>
          <a:p>
            <a:pPr eaLnBrk="1" hangingPunct="1"/>
            <a:endParaRPr lang="en-US" altLang="zh-CN" dirty="0"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28952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kumimoji="0" lang="zh-CN" altLang="en-US" dirty="0">
                <a:latin typeface="+mj-ea"/>
                <a:ea typeface="+mj-ea"/>
              </a:rPr>
              <a:t> 实验上只能测定内能的变化，而不能测定其绝对值。</a:t>
            </a:r>
            <a:endParaRPr lang="zh-CN" altLang="en-US" dirty="0"/>
          </a:p>
        </p:txBody>
      </p:sp>
      <p:sp>
        <p:nvSpPr>
          <p:cNvPr id="2048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9EBE92A9-9548-4D79-9D5F-8E1876C19967}" type="slidenum">
              <a:rPr lang="en-US" altLang="zh-CN" sz="1200" b="0" smtClean="0"/>
              <a:pPr eaLnBrk="1" hangingPunct="1"/>
              <a:t>33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40787786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685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C6A7AB47-28B9-4B91-8252-8A7AE9F9E894}" type="slidenum">
              <a:rPr lang="en-US" altLang="zh-CN" sz="1200" b="0" smtClean="0"/>
              <a:pPr eaLnBrk="1" hangingPunct="1"/>
              <a:t>34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6874308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历史上最著名的第一类永动机是法国人亨内考在</a:t>
            </a:r>
            <a:r>
              <a:rPr lang="en-US" altLang="zh-CN" dirty="0"/>
              <a:t>13</a:t>
            </a:r>
            <a:r>
              <a:rPr lang="zh-CN" altLang="en-US" dirty="0"/>
              <a:t>世纪提出的“魔轮”。如图所示：轮子中央有一个转动轴，轮子边缘等距地安装着</a:t>
            </a:r>
            <a:r>
              <a:rPr lang="en-US" altLang="zh-CN" dirty="0"/>
              <a:t>12</a:t>
            </a:r>
            <a:r>
              <a:rPr lang="zh-CN" altLang="en-US" dirty="0"/>
              <a:t>根活动短杆，每个短杆的一端装有一个铁球。亨内考认为，魔轮通过安放在转轮上一系列可动的悬臂实现永动，向下行方向的悬臂在重力作用下会向下落下，原理转轮中心，使得下行方向力矩加大；而上行方向的悬臂在重力作用下靠近转轮中心。力矩减小，力矩的不平衡驱动魔轮的转动。这个设计被不少人以不同的形式复制出来，但从未实现不停息的转动。</a:t>
            </a:r>
            <a:r>
              <a:rPr lang="zh-CN" altLang="en-US" baseline="30000" dirty="0"/>
              <a:t> </a:t>
            </a:r>
            <a:r>
              <a:rPr lang="en-US" altLang="zh-CN" baseline="30000" dirty="0"/>
              <a:t>[1]</a:t>
            </a:r>
            <a:r>
              <a:rPr lang="zh-CN" altLang="en-US" dirty="0"/>
              <a:t>  </a:t>
            </a:r>
          </a:p>
          <a:p>
            <a:r>
              <a:rPr lang="zh-CN" altLang="en-US" dirty="0"/>
              <a:t>仔细分析一下就会发现，虽然右边每个球产生的</a:t>
            </a:r>
            <a:r>
              <a:rPr lang="zh-CN" altLang="en-US" dirty="0">
                <a:hlinkClick r:id="rId3"/>
              </a:rPr>
              <a:t>力矩</a:t>
            </a:r>
            <a:r>
              <a:rPr lang="zh-CN" altLang="en-US" dirty="0"/>
              <a:t>大，但是球的个数少，左边每个球产生的力矩虽小，但是球的个数多。于是，轮子不会持续转动下去而对外做功，只会摆动几下，便停在右图中所画的位置上。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1F5C-A581-491A-8600-15BFE5CB70FE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696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EA61B11-0DD5-496A-8359-744FCAD4B799}" type="slidenum">
              <a:rPr lang="en-US" altLang="zh-CN" sz="1200" b="0" smtClean="0"/>
              <a:pPr eaLnBrk="1" hangingPunct="1"/>
              <a:t>37</a:t>
            </a:fld>
            <a:endParaRPr lang="en-US" altLang="zh-CN" sz="1200" b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solidFill>
            <a:srgbClr val="FFFFFF"/>
          </a:solidFill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8" tIns="45709" rIns="91418" bIns="45709"/>
          <a:lstStyle/>
          <a:p>
            <a:pPr eaLnBrk="1" hangingPunct="1"/>
            <a:r>
              <a:rPr lang="en-US" altLang="zh-CN"/>
              <a:t>Negative sign is introduced for P</a:t>
            </a:r>
            <a:r>
              <a:rPr lang="en-US" altLang="zh-CN" baseline="-25000"/>
              <a:t>ext</a:t>
            </a:r>
            <a:r>
              <a:rPr lang="en-US" altLang="zh-CN"/>
              <a:t> because the system does work ON the surroundings.</a:t>
            </a:r>
          </a:p>
          <a:p>
            <a:pPr eaLnBrk="1" hangingPunct="1"/>
            <a:r>
              <a:rPr lang="en-US" altLang="zh-CN"/>
              <a:t>When a gas expands </a:t>
            </a:r>
            <a:r>
              <a:rPr lang="en-US" altLang="zh-CN">
                <a:sym typeface="Symbol" pitchFamily="18" charset="2"/>
              </a:rPr>
              <a:t>V is positive and w is negative.</a:t>
            </a:r>
          </a:p>
          <a:p>
            <a:pPr eaLnBrk="1" hangingPunct="1"/>
            <a:r>
              <a:rPr lang="en-US" altLang="zh-CN">
                <a:sym typeface="Symbol" pitchFamily="18" charset="2"/>
              </a:rPr>
              <a:t>When a gas is compressed V is negative and w is positive, indicating that energy (as work) enters the system.</a:t>
            </a:r>
          </a:p>
          <a:p>
            <a:pPr eaLnBrk="1" hangingPunct="1"/>
            <a:r>
              <a:rPr lang="en-US" altLang="zh-CN">
                <a:sym typeface="Symbol" pitchFamily="18" charset="2"/>
              </a:rPr>
              <a:t>In many cases the external pressure is the same as the internal pressure of the system, so P</a:t>
            </a:r>
            <a:r>
              <a:rPr lang="en-US" altLang="zh-CN" baseline="-25000">
                <a:sym typeface="Symbol" pitchFamily="18" charset="2"/>
              </a:rPr>
              <a:t>ext</a:t>
            </a:r>
            <a:r>
              <a:rPr lang="en-US" altLang="zh-CN">
                <a:sym typeface="Symbol" pitchFamily="18" charset="2"/>
              </a:rPr>
              <a:t> is often just represented as P </a:t>
            </a:r>
          </a:p>
        </p:txBody>
      </p:sp>
    </p:spTree>
    <p:extLst>
      <p:ext uri="{BB962C8B-B14F-4D97-AF65-F5344CB8AC3E}">
        <p14:creationId xmlns:p14="http://schemas.microsoft.com/office/powerpoint/2010/main" val="12795618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kern="1200" dirty="0">
                <a:solidFill>
                  <a:schemeClr val="tx1"/>
                </a:solidFill>
                <a:latin typeface="+mj-ea"/>
                <a:ea typeface="宋体" pitchFamily="2" charset="-122"/>
                <a:cs typeface="+mn-cs"/>
              </a:rPr>
              <a:t>对理想气体而言，由于不存在相互作用，压缩或膨胀并不改变体系的势能，因此内能只与温度有关，而与体积无关。由</a:t>
            </a:r>
            <a:r>
              <a:rPr kumimoji="0" lang="en-US" altLang="zh-CN" sz="1200" kern="1200" dirty="0">
                <a:solidFill>
                  <a:schemeClr val="tx1"/>
                </a:solidFill>
                <a:latin typeface="+mj-ea"/>
                <a:ea typeface="宋体" pitchFamily="2" charset="-122"/>
                <a:cs typeface="+mn-cs"/>
              </a:rPr>
              <a:t>PV=</a:t>
            </a:r>
            <a:r>
              <a:rPr kumimoji="0" lang="en-US" altLang="zh-CN" sz="1200" kern="1200" dirty="0" err="1">
                <a:solidFill>
                  <a:schemeClr val="tx1"/>
                </a:solidFill>
                <a:latin typeface="+mj-ea"/>
                <a:ea typeface="宋体" pitchFamily="2" charset="-122"/>
                <a:cs typeface="+mn-cs"/>
              </a:rPr>
              <a:t>nRT</a:t>
            </a:r>
            <a:r>
              <a:rPr kumimoji="0" lang="zh-CN" altLang="en-US" sz="1200" kern="1200" dirty="0">
                <a:solidFill>
                  <a:schemeClr val="tx1"/>
                </a:solidFill>
                <a:latin typeface="+mj-ea"/>
                <a:ea typeface="宋体" pitchFamily="2" charset="-122"/>
                <a:cs typeface="+mn-cs"/>
              </a:rPr>
              <a:t>也可以得出相同结论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1F5C-A581-491A-8600-15BFE5CB70FE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09921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787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787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E8734CF7-43F9-4DF6-98EA-0A796999B5A1}" type="slidenum">
              <a:rPr lang="en-US" altLang="zh-CN" sz="1200" b="0" smtClean="0"/>
              <a:pPr eaLnBrk="1" hangingPunct="1"/>
              <a:t>39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7521684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889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0890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3A0A660D-755B-4F3E-A15B-53D8E6880DCA}" type="slidenum">
              <a:rPr lang="en-US" altLang="zh-CN" sz="1200" b="0" smtClean="0"/>
              <a:pPr eaLnBrk="1" hangingPunct="1"/>
              <a:t>40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7035966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/>
              <a:t>为什么会选用这样一个符号作为标准态的符号？一种似乎有道理的说法是标准态是一个非零的参考态，那么写一个零，再打上一个横杠表示不是零。标准态符号原来是航海货船上的吃水线符号或载重线符号。</a:t>
            </a:r>
          </a:p>
          <a:p>
            <a:r>
              <a:rPr lang="zh-CN" altLang="en-US" dirty="0"/>
              <a:t>这个符号的英文名是</a:t>
            </a:r>
            <a:r>
              <a:rPr lang="en-GB" altLang="zh-CN" dirty="0"/>
              <a:t>plimsoll mark, </a:t>
            </a:r>
            <a:r>
              <a:rPr lang="zh-CN" altLang="en-US" dirty="0"/>
              <a:t>符号的读音国家标准里并没有提及。听到有一位美国教授讲课时读作“</a:t>
            </a:r>
            <a:r>
              <a:rPr lang="en-GB" altLang="zh-CN" dirty="0"/>
              <a:t>nought bar”</a:t>
            </a:r>
            <a:r>
              <a:rPr lang="zh-CN" altLang="en-GB" dirty="0"/>
              <a:t>。</a:t>
            </a:r>
            <a:r>
              <a:rPr lang="zh-CN" altLang="en-US" dirty="0"/>
              <a:t>中国有人读“标准”，有人“读零”，有人读“零一杠”。</a:t>
            </a:r>
          </a:p>
          <a:p>
            <a:pPr eaLnBrk="1" hangingPunct="1"/>
            <a:endParaRPr lang="zh-CN" altLang="en-US" dirty="0"/>
          </a:p>
        </p:txBody>
      </p:sp>
      <p:sp>
        <p:nvSpPr>
          <p:cNvPr id="21504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C802DB57-3EE7-4D19-B401-20804C93E3FC}" type="slidenum">
              <a:rPr lang="en-US" altLang="zh-CN" sz="1200" b="0" smtClean="0"/>
              <a:pPr eaLnBrk="1" hangingPunct="1"/>
              <a:t>42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4283587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太阳向宇宙空间发射的辐射功率为的辐射值，其中</a:t>
            </a:r>
            <a:r>
              <a:rPr kumimoji="1" lang="en-US" altLang="zh-CN" dirty="0"/>
              <a:t>20</a:t>
            </a:r>
            <a:r>
              <a:rPr kumimoji="1" lang="zh-CN" altLang="en-US" dirty="0"/>
              <a:t>亿分之一到达地球大气层。到达地球大气层的太阳能，</a:t>
            </a:r>
            <a:r>
              <a:rPr kumimoji="1" lang="en-US" altLang="zh-CN" dirty="0"/>
              <a:t>30%</a:t>
            </a:r>
            <a:r>
              <a:rPr kumimoji="1" lang="zh-CN" altLang="en-US" dirty="0"/>
              <a:t>被大气层反射，</a:t>
            </a:r>
            <a:r>
              <a:rPr kumimoji="1" lang="en-US" altLang="zh-CN" dirty="0"/>
              <a:t>23%</a:t>
            </a:r>
            <a:r>
              <a:rPr kumimoji="1" lang="zh-CN" altLang="en-US" dirty="0"/>
              <a:t>被大气层吸收，</a:t>
            </a:r>
            <a:r>
              <a:rPr kumimoji="1" lang="en-US" altLang="zh-CN" dirty="0"/>
              <a:t>47%</a:t>
            </a:r>
            <a:r>
              <a:rPr kumimoji="1" lang="zh-CN" altLang="en-US" dirty="0"/>
              <a:t>到达地球表面，其功率为</a:t>
            </a:r>
            <a:r>
              <a:rPr kumimoji="1" lang="en-US" altLang="zh-CN" dirty="0"/>
              <a:t>800000</a:t>
            </a:r>
            <a:r>
              <a:rPr kumimoji="1" lang="zh-CN" altLang="en-US" dirty="0"/>
              <a:t>亿</a:t>
            </a:r>
            <a:r>
              <a:rPr kumimoji="1" lang="en-US" altLang="zh-CN" dirty="0"/>
              <a:t>kW</a:t>
            </a:r>
            <a:r>
              <a:rPr kumimoji="1" lang="zh-CN" altLang="en-US" dirty="0"/>
              <a:t>，也就是说太阳每秒钟照射到地球上的能量就相当于燃烧</a:t>
            </a:r>
            <a:r>
              <a:rPr kumimoji="1" lang="en-US" altLang="zh-CN" dirty="0"/>
              <a:t>500</a:t>
            </a:r>
            <a:r>
              <a:rPr kumimoji="1" lang="zh-CN" altLang="en-US" dirty="0"/>
              <a:t>万吨煤释放的热量。 </a:t>
            </a:r>
          </a:p>
          <a:p>
            <a:r>
              <a:rPr kumimoji="1" lang="zh-CN" altLang="en-US" dirty="0"/>
              <a:t>全球人类目前每年能源消费的总和只相当于太阳在</a:t>
            </a:r>
            <a:r>
              <a:rPr kumimoji="1" lang="en-US" altLang="zh-CN" dirty="0"/>
              <a:t>40</a:t>
            </a:r>
            <a:r>
              <a:rPr kumimoji="1" lang="zh-CN" altLang="en-US" dirty="0"/>
              <a:t>分钟内照射到地球表面的能量。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1F5C-A581-491A-8600-15BFE5CB70F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753327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70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 dirty="0"/>
          </a:p>
        </p:txBody>
      </p:sp>
      <p:sp>
        <p:nvSpPr>
          <p:cNvPr id="2170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F0DFF38-E62D-47D3-A04F-AA77B6A80BCB}" type="slidenum">
              <a:rPr lang="en-US" altLang="zh-CN" sz="1200" b="0" smtClean="0"/>
              <a:pPr eaLnBrk="1" hangingPunct="1"/>
              <a:t>43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0164007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81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18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26A73BB1-72F3-4EFC-AC96-7A5A26B3CE66}" type="slidenum">
              <a:rPr lang="en-US" altLang="zh-CN" sz="1200" b="0" smtClean="0"/>
              <a:pPr eaLnBrk="1" hangingPunct="1"/>
              <a:t>44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42732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118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118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098F5B00-6349-42E1-9E51-F06962A64EA8}" type="slidenum">
              <a:rPr lang="en-US" altLang="zh-CN" sz="1200" b="0" smtClean="0"/>
              <a:pPr eaLnBrk="1" hangingPunct="1"/>
              <a:t>45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904986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22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22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3A372973-2544-4CA2-BC4D-3AC150DAB838}" type="slidenum">
              <a:rPr lang="en-US" altLang="zh-CN" sz="1200" b="0" smtClean="0"/>
              <a:pPr eaLnBrk="1" hangingPunct="1"/>
              <a:t>48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0127278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323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323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9276DAE0-D2C6-4E42-AA4B-8E96A49628C0}" type="slidenum">
              <a:rPr lang="en-US" altLang="zh-CN" sz="1200" b="0" smtClean="0"/>
              <a:pPr eaLnBrk="1" hangingPunct="1"/>
              <a:t>49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0085320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为什么会选用这样一个符号作为标准态的符号？一种似乎有道理的说法是标准态是一个非零的参考态，那么写一个零，再打上一个横杠表示不是零。标准态符号原来是航海货船上的吃水线符号或载重线符号。</a:t>
            </a:r>
          </a:p>
          <a:p>
            <a:r>
              <a:rPr lang="zh-CN" altLang="en-US" dirty="0"/>
              <a:t>这个符号的英文名是</a:t>
            </a:r>
            <a:r>
              <a:rPr lang="en-GB" altLang="zh-CN" dirty="0"/>
              <a:t>plimsoll mark, </a:t>
            </a:r>
            <a:r>
              <a:rPr lang="zh-CN" altLang="en-US" dirty="0"/>
              <a:t>符号的读音国家标准里并没有提及。听到有一位美国教授讲课时读作“</a:t>
            </a:r>
            <a:r>
              <a:rPr lang="en-GB" altLang="zh-CN" dirty="0"/>
              <a:t>nought bar”</a:t>
            </a:r>
            <a:r>
              <a:rPr lang="zh-CN" altLang="en-GB" dirty="0"/>
              <a:t>。</a:t>
            </a:r>
            <a:r>
              <a:rPr lang="zh-CN" altLang="en-US" dirty="0"/>
              <a:t>中国有人读“标准”，有人“读零”，有人读“零一杠”。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13B1F5C-A581-491A-8600-15BFE5CB70FE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81926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630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1A5D7665-3D4E-42B7-83A7-574BFE067054}" type="slidenum">
              <a:rPr lang="en-US" altLang="zh-CN" sz="1200" b="0" smtClean="0"/>
              <a:pPr eaLnBrk="1" hangingPunct="1"/>
              <a:t>53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7857961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733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733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FB354A71-2122-4AAF-811F-7D38A226C782}" type="slidenum">
              <a:rPr lang="en-US" altLang="zh-CN" sz="1200" b="0" smtClean="0"/>
              <a:pPr eaLnBrk="1" hangingPunct="1"/>
              <a:t>54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5511724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835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2835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523A58B-E01A-48C6-AD10-8000A0AF537B}" type="slidenum">
              <a:rPr lang="en-US" altLang="zh-CN" sz="1200" b="0" smtClean="0"/>
              <a:pPr eaLnBrk="1" hangingPunct="1"/>
              <a:t>55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7490337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040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23040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CA3B5AA6-EB94-4EFC-87BE-B986A460E354}" type="slidenum">
              <a:rPr lang="en-US" altLang="zh-CN" sz="1200" b="0" smtClean="0"/>
              <a:pPr eaLnBrk="1" hangingPunct="1"/>
              <a:t>56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3848288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25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A439A476-533D-4719-84F8-C25CBB7A8F72}" type="slidenum">
              <a:rPr lang="en-US" altLang="zh-CN" sz="1200" b="0" smtClean="0"/>
              <a:pPr eaLnBrk="1" hangingPunct="1"/>
              <a:t>7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661353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04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ADBE320-7099-4282-BBCB-C3ACD4FB08BD}" type="slidenum">
              <a:rPr lang="en-US" altLang="zh-CN" sz="1200" b="0" smtClean="0"/>
              <a:pPr eaLnBrk="1" hangingPunct="1"/>
              <a:t>8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433563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zh-CN" altLang="en-US" dirty="0"/>
              <a:t>利用静态超高压</a:t>
            </a:r>
            <a:r>
              <a:rPr lang="en-US" altLang="zh-CN" dirty="0"/>
              <a:t>(50</a:t>
            </a:r>
            <a:r>
              <a:rPr lang="zh-CN" altLang="en-US" dirty="0"/>
              <a:t>～</a:t>
            </a:r>
            <a:r>
              <a:rPr lang="en-US" altLang="zh-CN" dirty="0"/>
              <a:t>100kb</a:t>
            </a:r>
            <a:r>
              <a:rPr lang="zh-CN" altLang="en-US" dirty="0"/>
              <a:t>，即</a:t>
            </a:r>
            <a:r>
              <a:rPr lang="en-US" altLang="zh-CN" dirty="0"/>
              <a:t>5</a:t>
            </a:r>
            <a:r>
              <a:rPr lang="zh-CN" altLang="en-US" dirty="0"/>
              <a:t>～</a:t>
            </a:r>
            <a:r>
              <a:rPr lang="en-US" altLang="zh-CN" dirty="0"/>
              <a:t>10GPa) </a:t>
            </a:r>
            <a:r>
              <a:rPr lang="zh-CN" altLang="en-US" dirty="0"/>
              <a:t>和高温</a:t>
            </a:r>
            <a:r>
              <a:rPr lang="en-US" altLang="zh-CN" dirty="0"/>
              <a:t>(1100</a:t>
            </a:r>
            <a:r>
              <a:rPr lang="zh-CN" altLang="en-US" dirty="0"/>
              <a:t>～</a:t>
            </a:r>
            <a:r>
              <a:rPr lang="en-US" altLang="zh-CN" dirty="0"/>
              <a:t>3000°C)</a:t>
            </a:r>
            <a:r>
              <a:rPr lang="zh-CN" altLang="en-US" dirty="0"/>
              <a:t>技术，通过石墨等碳质原料和某些金属（合金）反应生成金刚石，其典型晶态为立方体</a:t>
            </a:r>
            <a:r>
              <a:rPr lang="en-US" altLang="zh-CN" dirty="0"/>
              <a:t>(</a:t>
            </a:r>
            <a:r>
              <a:rPr lang="zh-CN" altLang="en-US" dirty="0"/>
              <a:t>六面体</a:t>
            </a:r>
            <a:r>
              <a:rPr lang="en-US" altLang="zh-CN" dirty="0"/>
              <a:t>)</a:t>
            </a:r>
            <a:r>
              <a:rPr lang="zh-CN" altLang="en-US" dirty="0"/>
              <a:t>、八面体和六</a:t>
            </a:r>
            <a:r>
              <a:rPr lang="en-US" altLang="zh-CN" dirty="0"/>
              <a:t>-</a:t>
            </a:r>
            <a:r>
              <a:rPr lang="zh-CN" altLang="en-US" dirty="0"/>
              <a:t>八面体以及它们的过渡形态。随着高温高压技术的发展，人造单晶金刚石最大尺寸已经可以做到</a:t>
            </a:r>
            <a:r>
              <a:rPr lang="en-US" altLang="zh-CN" dirty="0"/>
              <a:t>8mm</a:t>
            </a:r>
            <a:r>
              <a:rPr lang="zh-CN" altLang="en-US" dirty="0"/>
              <a:t>。到</a:t>
            </a:r>
            <a:r>
              <a:rPr lang="en-US" altLang="zh-CN" dirty="0"/>
              <a:t>20</a:t>
            </a:r>
            <a:r>
              <a:rPr lang="zh-CN" altLang="en-US" dirty="0"/>
              <a:t>世纪</a:t>
            </a:r>
            <a:r>
              <a:rPr lang="en-US" altLang="zh-CN" dirty="0"/>
              <a:t>70</a:t>
            </a:r>
            <a:r>
              <a:rPr lang="zh-CN" altLang="en-US" dirty="0"/>
              <a:t>年代开发的金属烧结聚晶金刚石</a:t>
            </a:r>
            <a:r>
              <a:rPr lang="en-US" altLang="zh-CN" dirty="0"/>
              <a:t>(PCD)</a:t>
            </a:r>
            <a:r>
              <a:rPr lang="zh-CN" altLang="en-US" dirty="0"/>
              <a:t>，人工合成金刚石材料已经成为自然单晶金刚石的唯一替代物。迄今世界上最大的一颗钻石是</a:t>
            </a:r>
            <a:r>
              <a:rPr lang="en-US" altLang="zh-CN" dirty="0"/>
              <a:t>1905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27</a:t>
            </a:r>
            <a:r>
              <a:rPr lang="zh-CN" altLang="en-US" dirty="0"/>
              <a:t>日在南非扎伊尔伯里梅尔（</a:t>
            </a:r>
            <a:r>
              <a:rPr lang="en-US" altLang="zh-CN" dirty="0"/>
              <a:t>Premier</a:t>
            </a:r>
            <a:r>
              <a:rPr lang="zh-CN" altLang="en-US" dirty="0"/>
              <a:t>）发现的，该钻石取名“库里南”（</a:t>
            </a:r>
            <a:r>
              <a:rPr lang="en-US" altLang="zh-CN" dirty="0"/>
              <a:t>Cullinan</a:t>
            </a:r>
            <a:r>
              <a:rPr lang="zh-CN" altLang="en-US" dirty="0"/>
              <a:t>），重达</a:t>
            </a:r>
            <a:r>
              <a:rPr lang="en-US" altLang="zh-CN" dirty="0"/>
              <a:t>3106</a:t>
            </a:r>
            <a:r>
              <a:rPr lang="zh-CN" altLang="en-US" dirty="0"/>
              <a:t>克拉，长</a:t>
            </a:r>
            <a:r>
              <a:rPr lang="en-US" altLang="zh-CN" dirty="0"/>
              <a:t>100mm</a:t>
            </a:r>
            <a:r>
              <a:rPr lang="zh-CN" altLang="en-US" dirty="0"/>
              <a:t>，宽</a:t>
            </a:r>
            <a:r>
              <a:rPr lang="en-US" altLang="zh-CN" dirty="0"/>
              <a:t>65mm</a:t>
            </a:r>
            <a:r>
              <a:rPr lang="zh-CN" altLang="en-US" dirty="0"/>
              <a:t>，厚</a:t>
            </a:r>
            <a:r>
              <a:rPr lang="en-US" altLang="zh-CN" dirty="0"/>
              <a:t>50mm</a:t>
            </a:r>
            <a:r>
              <a:rPr lang="zh-CN" altLang="en-US" dirty="0"/>
              <a:t>。据地质学家推测发现的库里南钻石晶体仅为原完整晶体的三分之一，尚有三分之二没有发现。宝石界行家估计“库里南”的价值高达</a:t>
            </a:r>
            <a:r>
              <a:rPr lang="en-US" altLang="zh-CN" dirty="0"/>
              <a:t>75</a:t>
            </a:r>
            <a:r>
              <a:rPr lang="zh-CN" altLang="en-US" dirty="0"/>
              <a:t>亿美元。</a:t>
            </a:r>
          </a:p>
          <a:p>
            <a:pPr eaLnBrk="1" hangingPunct="1"/>
            <a:endParaRPr lang="zh-CN" altLang="en-US" dirty="0"/>
          </a:p>
          <a:p>
            <a:pPr eaLnBrk="1" hangingPunct="1"/>
            <a:endParaRPr lang="zh-CN" altLang="en-US" dirty="0"/>
          </a:p>
        </p:txBody>
      </p:sp>
      <p:sp>
        <p:nvSpPr>
          <p:cNvPr id="19149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65FCBC13-0D8A-4366-AF99-A5FF93D49C7A}" type="slidenum">
              <a:rPr lang="en-US" altLang="zh-CN" sz="1200" b="0" smtClean="0"/>
              <a:pPr eaLnBrk="1" hangingPunct="1"/>
              <a:t>9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280641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456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29D892B3-6569-4401-B3D1-D0AC0F50C093}" type="slidenum">
              <a:rPr lang="en-US" altLang="zh-CN" sz="1200" b="0" smtClean="0"/>
              <a:pPr eaLnBrk="1" hangingPunct="1"/>
              <a:t>16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21081320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866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31DD3F08-63F3-49B0-B932-E8ED4ABF8B6F}" type="slidenum">
              <a:rPr lang="en-US" altLang="zh-CN" sz="1200" b="0" smtClean="0"/>
              <a:pPr eaLnBrk="1" hangingPunct="1"/>
              <a:t>21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85676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4EA61B11-0DD5-496A-8359-744FCAD4B799}" type="slidenum">
              <a:rPr lang="en-US" altLang="zh-CN" sz="1200" b="0" smtClean="0"/>
              <a:pPr eaLnBrk="1" hangingPunct="1"/>
              <a:t>22</a:t>
            </a:fld>
            <a:endParaRPr lang="en-US" altLang="zh-CN" sz="1200" b="0"/>
          </a:p>
        </p:txBody>
      </p:sp>
      <p:sp>
        <p:nvSpPr>
          <p:cNvPr id="200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3587" cy="3429000"/>
          </a:xfrm>
          <a:solidFill>
            <a:srgbClr val="FFFFFF"/>
          </a:solidFill>
          <a:ln/>
        </p:spPr>
      </p:sp>
      <p:sp>
        <p:nvSpPr>
          <p:cNvPr id="200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8" tIns="45709" rIns="91418" bIns="45709"/>
          <a:lstStyle/>
          <a:p>
            <a:pPr eaLnBrk="1" hangingPunct="1"/>
            <a:r>
              <a:rPr lang="en-US" altLang="zh-CN"/>
              <a:t>Negative sign is introduced for P</a:t>
            </a:r>
            <a:r>
              <a:rPr lang="en-US" altLang="zh-CN" baseline="-25000"/>
              <a:t>ext</a:t>
            </a:r>
            <a:r>
              <a:rPr lang="en-US" altLang="zh-CN"/>
              <a:t> because the system does work ON the surroundings.</a:t>
            </a:r>
          </a:p>
          <a:p>
            <a:pPr eaLnBrk="1" hangingPunct="1"/>
            <a:r>
              <a:rPr lang="en-US" altLang="zh-CN"/>
              <a:t>When a gas expands </a:t>
            </a:r>
            <a:r>
              <a:rPr lang="en-US" altLang="zh-CN">
                <a:sym typeface="Symbol" pitchFamily="18" charset="2"/>
              </a:rPr>
              <a:t>V is positive and w is negative.</a:t>
            </a:r>
          </a:p>
          <a:p>
            <a:pPr eaLnBrk="1" hangingPunct="1"/>
            <a:r>
              <a:rPr lang="en-US" altLang="zh-CN">
                <a:sym typeface="Symbol" pitchFamily="18" charset="2"/>
              </a:rPr>
              <a:t>When a gas is compressed V is negative and w is positive, indicating that energy (as work) enters the system.</a:t>
            </a:r>
          </a:p>
          <a:p>
            <a:pPr eaLnBrk="1" hangingPunct="1"/>
            <a:r>
              <a:rPr lang="en-US" altLang="zh-CN">
                <a:sym typeface="Symbol" pitchFamily="18" charset="2"/>
              </a:rPr>
              <a:t>In many cases the external pressure is the same as the internal pressure of the system, so P</a:t>
            </a:r>
            <a:r>
              <a:rPr lang="en-US" altLang="zh-CN" baseline="-25000">
                <a:sym typeface="Symbol" pitchFamily="18" charset="2"/>
              </a:rPr>
              <a:t>ext</a:t>
            </a:r>
            <a:r>
              <a:rPr lang="en-US" altLang="zh-CN">
                <a:sym typeface="Symbol" pitchFamily="18" charset="2"/>
              </a:rPr>
              <a:t> is often just represented as P </a:t>
            </a:r>
          </a:p>
        </p:txBody>
      </p:sp>
    </p:spTree>
    <p:extLst>
      <p:ext uri="{BB962C8B-B14F-4D97-AF65-F5344CB8AC3E}">
        <p14:creationId xmlns:p14="http://schemas.microsoft.com/office/powerpoint/2010/main" val="779198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en-US"/>
          </a:p>
        </p:txBody>
      </p:sp>
      <p:sp>
        <p:nvSpPr>
          <p:cNvPr id="19661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2F50F9CF-9BBD-4822-8298-8E0EA0D07001}" type="slidenum">
              <a:rPr lang="en-US" altLang="zh-CN" sz="1200" b="0" smtClean="0"/>
              <a:pPr eaLnBrk="1" hangingPunct="1"/>
              <a:t>26</a:t>
            </a:fld>
            <a:endParaRPr lang="en-US" altLang="zh-CN" sz="1200" b="0"/>
          </a:p>
        </p:txBody>
      </p:sp>
    </p:spTree>
    <p:extLst>
      <p:ext uri="{BB962C8B-B14F-4D97-AF65-F5344CB8AC3E}">
        <p14:creationId xmlns:p14="http://schemas.microsoft.com/office/powerpoint/2010/main" val="124053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407D52-6C72-46FD-B1A8-0D50E8C3829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68902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990F1CD-B9BC-4EAE-B354-0D80BBD23AAD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1889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762000"/>
            <a:ext cx="1943100" cy="5334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762000"/>
            <a:ext cx="5676900" cy="5334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B3777D-3C89-4B67-AE44-EB12A42441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91360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640080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77724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169377" y="1946275"/>
            <a:ext cx="3815862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25915" y="1946275"/>
            <a:ext cx="3815862" cy="4114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35"/>
          <p:cNvSpPr>
            <a:spLocks noGrp="1" noChangeArrowheads="1"/>
          </p:cNvSpPr>
          <p:nvPr>
            <p:ph type="dt" sz="half" idx="10"/>
          </p:nvPr>
        </p:nvSpPr>
        <p:spPr>
          <a:xfrm>
            <a:off x="1143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3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3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2D29EA-760E-4832-9504-0F1F1E1D9C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582342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640080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1143000" y="609601"/>
            <a:ext cx="7798777" cy="54514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35"/>
          <p:cNvSpPr>
            <a:spLocks noGrp="1" noChangeArrowheads="1"/>
          </p:cNvSpPr>
          <p:nvPr>
            <p:ph type="dt" sz="half" idx="10"/>
          </p:nvPr>
        </p:nvSpPr>
        <p:spPr>
          <a:xfrm>
            <a:off x="11430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3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3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66653D-49F8-4E18-A7F5-E5D84067E0D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954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35FB56-2891-41FC-A1CD-C41059BAE72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0691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CA7A86-B770-41CB-8289-5F159E30177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2255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AA7248-227A-4BB6-8605-2EBA9002B5B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74132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D84423-42CD-4150-B147-8BA0E75BB1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00104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E9F29E-7234-4519-AC91-F13F4198DA0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00635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0964F7-4727-4AC6-820D-B129E805F5E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1959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BB47FB-FC96-449C-95E2-7FEAB494B16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9309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819356-17C9-46C2-9E78-5864D8899FF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8696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86800" y="6400800"/>
            <a:ext cx="4222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30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58408" name="Rectangle 8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0" y="6553200"/>
            <a:ext cx="4572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fld id="{9AAC673A-C0C8-4088-9A8A-B196F98F09A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  <p:sldLayoutId id="2147483841" r:id="rId12"/>
    <p:sldLayoutId id="2147483842" r:id="rId13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3600" b="1">
          <a:solidFill>
            <a:srgbClr val="990000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200" b="1">
          <a:solidFill>
            <a:srgbClr val="0066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kumimoji="1" sz="2800" b="1">
          <a:solidFill>
            <a:srgbClr val="660066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400" b="1">
          <a:solidFill>
            <a:srgbClr val="99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http://www.51wendang.com/pic/d4d911bbe788fdffd17d2871/6-474-png_6_0_0_171_194_550_256_892.979_1262.879-1017-0-0-1017.jpg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http://image.sciencenet.cn/home/201910/10/093327e3wm1midfgw1v1kv.jpg" TargetMode="External"/><Relationship Id="rId5" Type="http://schemas.openxmlformats.org/officeDocument/2006/relationships/image" Target="../media/image18.jpeg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gi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jpe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7.e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65F5BFD-64EF-634B-B91D-133E1395FC1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A621D7A-2C12-064B-A8DD-740F5D4AF01D}"/>
              </a:ext>
            </a:extLst>
          </p:cNvPr>
          <p:cNvSpPr/>
          <p:nvPr/>
        </p:nvSpPr>
        <p:spPr>
          <a:xfrm>
            <a:off x="1143000" y="2276872"/>
            <a:ext cx="6858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https://www.bilibili.com/video/av69002240/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6701B61-4947-FF4C-9283-857BE936037B}"/>
              </a:ext>
            </a:extLst>
          </p:cNvPr>
          <p:cNvSpPr/>
          <p:nvPr/>
        </p:nvSpPr>
        <p:spPr>
          <a:xfrm>
            <a:off x="872716" y="1196752"/>
            <a:ext cx="73985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latin typeface="+mj-ea"/>
                <a:ea typeface="+mj-ea"/>
              </a:rPr>
              <a:t>一个化学反应让全球数十亿人不再挨饿！</a:t>
            </a:r>
          </a:p>
        </p:txBody>
      </p:sp>
    </p:spTree>
    <p:extLst>
      <p:ext uri="{BB962C8B-B14F-4D97-AF65-F5344CB8AC3E}">
        <p14:creationId xmlns:p14="http://schemas.microsoft.com/office/powerpoint/2010/main" val="3775266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23528" y="1124744"/>
            <a:ext cx="7705725" cy="3024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0000"/>
              <a:buFont typeface="Wingdings" pitchFamily="2" charset="2"/>
              <a:buChar char="l"/>
              <a:defRPr sz="3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92150" indent="-347663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itchFamily="2" charset="2"/>
              <a:buChar char="l"/>
              <a:defRPr sz="2600">
                <a:solidFill>
                  <a:schemeClr val="tx1"/>
                </a:solidFill>
                <a:latin typeface="+mn-lt"/>
                <a:ea typeface="+mn-ea"/>
              </a:defRPr>
            </a:lvl2pPr>
            <a:lvl3pPr marL="987425" indent="-293688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l"/>
              <a:defRPr sz="2300">
                <a:solidFill>
                  <a:schemeClr val="tx1"/>
                </a:solidFill>
                <a:latin typeface="+mn-lt"/>
                <a:ea typeface="+mn-ea"/>
              </a:defRPr>
            </a:lvl3pPr>
            <a:lvl4pPr marL="1281113" indent="-2921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15986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0558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130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29702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27413" indent="-315913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一个化学反应的发生</a:t>
            </a:r>
            <a:r>
              <a:rPr kumimoji="0" lang="zh-CN" altLang="en-US" sz="2400" kern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一般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涉及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个方面的问题：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1.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反应的方向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2.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反应的限度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3.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反应的能量转换</a:t>
            </a:r>
          </a:p>
          <a:p>
            <a:pPr marL="342900" marR="0" lvl="0" indent="-342900" algn="l" defTabSz="914400" rtl="0" eaLnBrk="1" fontAlgn="base" latinLnBrk="0" hangingPunct="1">
              <a:lnSpc>
                <a:spcPct val="125000"/>
              </a:lnSpc>
              <a:spcBef>
                <a:spcPct val="1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4.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反应机理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30066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5.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反应速率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化学热力学</a:t>
            </a: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30831" y="4149179"/>
            <a:ext cx="7798422" cy="2185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40000"/>
              </a:lnSpc>
              <a:defRPr/>
            </a:pPr>
            <a:r>
              <a:rPr kumimoji="0" lang="zh-CN" altLang="en-US" sz="2800" dirty="0">
                <a:latin typeface="+mn-lt"/>
                <a:ea typeface="+mj-ea"/>
              </a:rPr>
              <a:t>化学热力学的作用：</a:t>
            </a:r>
          </a:p>
          <a:p>
            <a:pPr marL="457200" indent="-457200">
              <a:lnSpc>
                <a:spcPct val="140000"/>
              </a:lnSpc>
              <a:defRPr/>
            </a:pPr>
            <a:r>
              <a:rPr kumimoji="0" lang="en-US" altLang="zh-CN" dirty="0">
                <a:latin typeface="+mn-lt"/>
                <a:ea typeface="+mj-ea"/>
              </a:rPr>
              <a:t>1)</a:t>
            </a:r>
            <a:r>
              <a:rPr kumimoji="0" lang="zh-CN" altLang="en-US" dirty="0">
                <a:latin typeface="+mn-lt"/>
                <a:ea typeface="+mj-ea"/>
              </a:rPr>
              <a:t>反应的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能量转换 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(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能量变化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)</a:t>
            </a:r>
            <a:r>
              <a:rPr kumimoji="0" lang="en-US" altLang="zh-CN" dirty="0">
                <a:latin typeface="+mn-lt"/>
                <a:ea typeface="+mj-ea"/>
              </a:rPr>
              <a:t>		4.1	</a:t>
            </a:r>
          </a:p>
          <a:p>
            <a:pPr marL="457200" indent="-457200">
              <a:lnSpc>
                <a:spcPct val="140000"/>
              </a:lnSpc>
              <a:defRPr/>
            </a:pPr>
            <a:r>
              <a:rPr kumimoji="0" lang="en-US" altLang="zh-CN" dirty="0">
                <a:latin typeface="+mn-lt"/>
                <a:ea typeface="+mj-ea"/>
              </a:rPr>
              <a:t>2)</a:t>
            </a:r>
            <a:r>
              <a:rPr kumimoji="0" lang="zh-CN" altLang="en-US" dirty="0">
                <a:latin typeface="+mn-lt"/>
                <a:ea typeface="+mj-ea"/>
              </a:rPr>
              <a:t>判断反应进行的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方向 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(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判据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)</a:t>
            </a:r>
            <a:r>
              <a:rPr kumimoji="0" lang="en-US" altLang="zh-CN" dirty="0">
                <a:latin typeface="+mn-lt"/>
                <a:ea typeface="+mj-ea"/>
              </a:rPr>
              <a:t>		4.2</a:t>
            </a:r>
            <a:r>
              <a:rPr kumimoji="0" lang="zh-CN" altLang="en-US" dirty="0">
                <a:latin typeface="+mn-lt"/>
                <a:ea typeface="+mj-ea"/>
              </a:rPr>
              <a:t>  </a:t>
            </a:r>
            <a:r>
              <a:rPr kumimoji="0" lang="en-US" altLang="zh-CN" dirty="0">
                <a:latin typeface="+mn-lt"/>
                <a:ea typeface="+mj-ea"/>
              </a:rPr>
              <a:t>4.3</a:t>
            </a:r>
          </a:p>
          <a:p>
            <a:pPr marL="457200" indent="-457200">
              <a:lnSpc>
                <a:spcPct val="140000"/>
              </a:lnSpc>
              <a:defRPr/>
            </a:pPr>
            <a:r>
              <a:rPr kumimoji="0" lang="en-US" altLang="zh-CN" dirty="0">
                <a:latin typeface="+mn-lt"/>
                <a:ea typeface="+mj-ea"/>
              </a:rPr>
              <a:t>3)</a:t>
            </a:r>
            <a:r>
              <a:rPr kumimoji="0" lang="zh-CN" altLang="en-US" dirty="0">
                <a:latin typeface="+mn-lt"/>
                <a:ea typeface="+mj-ea"/>
              </a:rPr>
              <a:t>判断反应进行的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限度 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(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</a:rPr>
              <a:t>平衡问题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)	</a:t>
            </a:r>
            <a:r>
              <a:rPr kumimoji="0" lang="en-US" altLang="zh-CN" dirty="0">
                <a:latin typeface="+mn-lt"/>
                <a:ea typeface="+mj-ea"/>
              </a:rPr>
              <a:t>	5</a:t>
            </a:r>
            <a:r>
              <a:rPr kumimoji="0" lang="zh-CN" altLang="en-US" dirty="0">
                <a:latin typeface="+mn-lt"/>
                <a:ea typeface="+mj-ea"/>
              </a:rPr>
              <a:t> </a:t>
            </a:r>
            <a:endParaRPr kumimoji="0" lang="en-US" altLang="zh-CN" dirty="0">
              <a:latin typeface="+mn-lt"/>
              <a:ea typeface="+mj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6B3671C-D676-5343-86AF-E28EC9943DEC}"/>
              </a:ext>
            </a:extLst>
          </p:cNvPr>
          <p:cNvSpPr txBox="1"/>
          <p:nvPr/>
        </p:nvSpPr>
        <p:spPr>
          <a:xfrm>
            <a:off x="5508103" y="3252028"/>
            <a:ext cx="3278462" cy="46166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化学动力学</a:t>
            </a:r>
            <a:r>
              <a:rPr kumimoji="1" lang="en-US" altLang="zh-CN" dirty="0">
                <a:latin typeface="+mj-ea"/>
                <a:ea typeface="+mj-ea"/>
              </a:rPr>
              <a:t>《</a:t>
            </a:r>
            <a:r>
              <a:rPr lang="zh-CN" altLang="en-US" dirty="0">
                <a:latin typeface="+mj-ea"/>
                <a:ea typeface="+mj-ea"/>
              </a:rPr>
              <a:t>第九章</a:t>
            </a:r>
            <a:r>
              <a:rPr kumimoji="1" lang="en-US" altLang="zh-CN" dirty="0">
                <a:latin typeface="+mj-ea"/>
                <a:ea typeface="+mj-ea"/>
              </a:rPr>
              <a:t>》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9" name="AutoShape 34">
            <a:extLst>
              <a:ext uri="{FF2B5EF4-FFF2-40B4-BE49-F238E27FC236}">
                <a16:creationId xmlns:a16="http://schemas.microsoft.com/office/drawing/2014/main" id="{0FB707F1-CFAE-204C-97EF-52434C61BD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3453653"/>
            <a:ext cx="2968115" cy="1193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438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9B7344E-39C1-DA44-8FE0-854E4A404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1201" name="图片 11" descr="http://www.51wendang.com/pic/d4d911bbe788fdffd17d2871/6-474-png_6_0_0_171_194_550_256_892.979_1262.879-1017-0-0-1017.jpg">
            <a:extLst>
              <a:ext uri="{FF2B5EF4-FFF2-40B4-BE49-F238E27FC236}">
                <a16:creationId xmlns:a16="http://schemas.microsoft.com/office/drawing/2014/main" id="{F85DE3B3-58CD-B240-9618-2EA66FE1EB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7583" y="2304697"/>
            <a:ext cx="7488832" cy="3482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0A7EB12-0065-FC46-AEAC-381764F41270}"/>
              </a:ext>
            </a:extLst>
          </p:cNvPr>
          <p:cNvSpPr txBox="1"/>
          <p:nvPr/>
        </p:nvSpPr>
        <p:spPr>
          <a:xfrm>
            <a:off x="712412" y="6052065"/>
            <a:ext cx="76995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b="0" dirty="0">
                <a:solidFill>
                  <a:srgbClr val="0000FF"/>
                </a:solidFill>
                <a:latin typeface="+mn-lt"/>
                <a:ea typeface="+mj-ea"/>
              </a:rPr>
              <a:t>反应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条件：高压</a:t>
            </a:r>
            <a:r>
              <a:rPr lang="en-US" altLang="zh-CN" b="0" dirty="0">
                <a:solidFill>
                  <a:srgbClr val="0000FF"/>
                </a:solidFill>
                <a:latin typeface="+mn-lt"/>
                <a:ea typeface="+mj-ea"/>
              </a:rPr>
              <a:t>(20-50MPa)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、</a:t>
            </a:r>
            <a:r>
              <a:rPr lang="en-US" altLang="zh-CN" b="0" dirty="0">
                <a:solidFill>
                  <a:srgbClr val="0000FF"/>
                </a:solidFill>
                <a:latin typeface="+mn-lt"/>
                <a:ea typeface="+mj-ea"/>
              </a:rPr>
              <a:t>500℃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、铁触媒、液氨分离</a:t>
            </a:r>
            <a:endParaRPr kumimoji="1" lang="zh-CN" altLang="en-US" b="0" dirty="0">
              <a:solidFill>
                <a:srgbClr val="0000FF"/>
              </a:solidFill>
              <a:latin typeface="+mn-lt"/>
              <a:ea typeface="+mj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E66659-A405-4945-A462-DB4CB505D42D}"/>
              </a:ext>
            </a:extLst>
          </p:cNvPr>
          <p:cNvSpPr/>
          <p:nvPr/>
        </p:nvSpPr>
        <p:spPr>
          <a:xfrm>
            <a:off x="2435847" y="429052"/>
            <a:ext cx="403244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GB" sz="2800" dirty="0">
                <a:solidFill>
                  <a:srgbClr val="FF00FF"/>
                </a:solidFill>
                <a:latin typeface="+mj-ea"/>
                <a:ea typeface="+mj-ea"/>
                <a:cs typeface="Arial" panose="020B0604020202020204" pitchFamily="34" charset="0"/>
              </a:rPr>
              <a:t>人类</a:t>
            </a:r>
            <a:r>
              <a:rPr lang="zh-CN" altLang="en-US" sz="2800" dirty="0">
                <a:solidFill>
                  <a:srgbClr val="FF00FF"/>
                </a:solidFill>
                <a:latin typeface="+mj-ea"/>
                <a:ea typeface="+mj-ea"/>
                <a:cs typeface="Arial" panose="020B0604020202020204" pitchFamily="34" charset="0"/>
              </a:rPr>
              <a:t>第一反应</a:t>
            </a:r>
            <a:endParaRPr lang="en-GB" altLang="zh-CN" sz="2800" dirty="0">
              <a:solidFill>
                <a:srgbClr val="FF00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 algn="ctr"/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⇌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64246E-1DE9-A048-B63B-9D5ABF6AC7DA}"/>
              </a:ext>
            </a:extLst>
          </p:cNvPr>
          <p:cNvSpPr txBox="1"/>
          <p:nvPr/>
        </p:nvSpPr>
        <p:spPr>
          <a:xfrm>
            <a:off x="228600" y="313492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latin typeface="+mj-ea"/>
                <a:ea typeface="+mj-ea"/>
              </a:rPr>
              <a:t>化学热力学：</a:t>
            </a:r>
            <a:endParaRPr kumimoji="1" lang="zh-CN" altLang="en-US" sz="2800" b="0" dirty="0">
              <a:latin typeface="+mj-ea"/>
              <a:ea typeface="+mj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9A56C42-8D2E-F1D5-0178-FCFEF84D56C8}"/>
              </a:ext>
            </a:extLst>
          </p:cNvPr>
          <p:cNvSpPr txBox="1"/>
          <p:nvPr/>
        </p:nvSpPr>
        <p:spPr>
          <a:xfrm>
            <a:off x="3563888" y="1383159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latin typeface="+mj-ea"/>
                <a:ea typeface="+mj-ea"/>
              </a:rPr>
              <a:t>方向、限度、能量变化</a:t>
            </a:r>
          </a:p>
        </p:txBody>
      </p:sp>
    </p:spTree>
    <p:extLst>
      <p:ext uri="{BB962C8B-B14F-4D97-AF65-F5344CB8AC3E}">
        <p14:creationId xmlns:p14="http://schemas.microsoft.com/office/powerpoint/2010/main" val="183932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ED367-F4A7-FD4F-BCC5-BDA8E06E5839}"/>
              </a:ext>
            </a:extLst>
          </p:cNvPr>
          <p:cNvGrpSpPr/>
          <p:nvPr/>
        </p:nvGrpSpPr>
        <p:grpSpPr>
          <a:xfrm>
            <a:off x="4761986" y="798470"/>
            <a:ext cx="1733064" cy="1918969"/>
            <a:chOff x="4892150" y="762697"/>
            <a:chExt cx="1733064" cy="1918969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08AF46D6-24BC-EC4D-82DD-BE6A34020E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892150" y="762697"/>
              <a:ext cx="1651000" cy="1631686"/>
            </a:xfrm>
            <a:prstGeom prst="rect">
              <a:avLst/>
            </a:prstGeom>
          </p:spPr>
        </p:pic>
        <p:pic>
          <p:nvPicPr>
            <p:cNvPr id="51" name="图片 50">
              <a:extLst>
                <a:ext uri="{FF2B5EF4-FFF2-40B4-BE49-F238E27FC236}">
                  <a16:creationId xmlns:a16="http://schemas.microsoft.com/office/drawing/2014/main" id="{BAE9004C-C559-A942-9276-99CAF6DFFB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936114" y="1614036"/>
              <a:ext cx="1689100" cy="1067630"/>
            </a:xfrm>
            <a:prstGeom prst="rect">
              <a:avLst/>
            </a:prstGeom>
          </p:spPr>
        </p:pic>
      </p:grpSp>
      <p:pic>
        <p:nvPicPr>
          <p:cNvPr id="52230" name="Picture 6" descr="See the source image">
            <a:extLst>
              <a:ext uri="{FF2B5EF4-FFF2-40B4-BE49-F238E27FC236}">
                <a16:creationId xmlns:a16="http://schemas.microsoft.com/office/drawing/2014/main" id="{709862D0-9E64-6742-947B-EEB7B579F9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229203" y="1662038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228" name="Picture 4" descr="See the source image">
            <a:extLst>
              <a:ext uri="{FF2B5EF4-FFF2-40B4-BE49-F238E27FC236}">
                <a16:creationId xmlns:a16="http://schemas.microsoft.com/office/drawing/2014/main" id="{FA0A0DFC-F3A0-9446-BAFE-D3EB67ABE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1520" y="5393770"/>
            <a:ext cx="1233421" cy="987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278E62D-4E7C-1F44-90A1-07F012753EB5}"/>
              </a:ext>
            </a:extLst>
          </p:cNvPr>
          <p:cNvSpPr txBox="1"/>
          <p:nvPr/>
        </p:nvSpPr>
        <p:spPr>
          <a:xfrm>
            <a:off x="59634" y="638169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0" dirty="0">
                <a:latin typeface="+mj-ea"/>
                <a:ea typeface="+mj-ea"/>
              </a:rPr>
              <a:t>氢氨混合气体</a:t>
            </a:r>
            <a:endParaRPr kumimoji="1" lang="zh-CN" altLang="en-US" sz="2000" b="0" dirty="0">
              <a:latin typeface="+mj-ea"/>
              <a:ea typeface="+mj-ea"/>
            </a:endParaRPr>
          </a:p>
        </p:txBody>
      </p:sp>
      <p:sp>
        <p:nvSpPr>
          <p:cNvPr id="5" name="右箭头 4">
            <a:extLst>
              <a:ext uri="{FF2B5EF4-FFF2-40B4-BE49-F238E27FC236}">
                <a16:creationId xmlns:a16="http://schemas.microsoft.com/office/drawing/2014/main" id="{F401BDBF-2390-5441-B62D-AA12A1250670}"/>
              </a:ext>
            </a:extLst>
          </p:cNvPr>
          <p:cNvSpPr/>
          <p:nvPr/>
        </p:nvSpPr>
        <p:spPr bwMode="auto">
          <a:xfrm>
            <a:off x="1619672" y="6093296"/>
            <a:ext cx="292816" cy="45719"/>
          </a:xfrm>
          <a:prstGeom prst="rightArrow">
            <a:avLst/>
          </a:prstGeom>
          <a:solidFill>
            <a:srgbClr val="FF00FF"/>
          </a:solidFill>
          <a:ln w="63500" cap="flat" cmpd="sng" algn="ctr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98CEBA27-E4B6-4949-BD52-15F654CFC75B}"/>
              </a:ext>
            </a:extLst>
          </p:cNvPr>
          <p:cNvCxnSpPr>
            <a:cxnSpLocks/>
          </p:cNvCxnSpPr>
          <p:nvPr/>
        </p:nvCxnSpPr>
        <p:spPr bwMode="auto">
          <a:xfrm>
            <a:off x="2033262" y="2060848"/>
            <a:ext cx="0" cy="441692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75E3C489-FA9E-CE49-BEFB-C429E21AE332}"/>
              </a:ext>
            </a:extLst>
          </p:cNvPr>
          <p:cNvCxnSpPr>
            <a:cxnSpLocks/>
          </p:cNvCxnSpPr>
          <p:nvPr/>
        </p:nvCxnSpPr>
        <p:spPr bwMode="auto">
          <a:xfrm>
            <a:off x="2033262" y="6477768"/>
            <a:ext cx="5911073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罐形 11">
            <a:extLst>
              <a:ext uri="{FF2B5EF4-FFF2-40B4-BE49-F238E27FC236}">
                <a16:creationId xmlns:a16="http://schemas.microsoft.com/office/drawing/2014/main" id="{F084E7AB-57FA-DA4A-B0AD-ADEE4DFE2C25}"/>
              </a:ext>
            </a:extLst>
          </p:cNvPr>
          <p:cNvSpPr/>
          <p:nvPr/>
        </p:nvSpPr>
        <p:spPr bwMode="auto">
          <a:xfrm>
            <a:off x="2935019" y="1628800"/>
            <a:ext cx="847750" cy="4248472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F4291BE3-5CB4-FF43-B1B7-91AED1AF7DAE}"/>
              </a:ext>
            </a:extLst>
          </p:cNvPr>
          <p:cNvCxnSpPr>
            <a:cxnSpLocks/>
          </p:cNvCxnSpPr>
          <p:nvPr/>
        </p:nvCxnSpPr>
        <p:spPr bwMode="auto">
          <a:xfrm>
            <a:off x="2033262" y="2064929"/>
            <a:ext cx="901757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18" name="Picture 6" descr="See the source image">
            <a:extLst>
              <a:ext uri="{FF2B5EF4-FFF2-40B4-BE49-F238E27FC236}">
                <a16:creationId xmlns:a16="http://schemas.microsoft.com/office/drawing/2014/main" id="{9F594BEA-2112-6040-95EA-096C5FFB9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5116" y="4994960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B6871049-4FDF-7C44-81D5-A660335ACD1A}"/>
              </a:ext>
            </a:extLst>
          </p:cNvPr>
          <p:cNvCxnSpPr>
            <a:cxnSpLocks/>
          </p:cNvCxnSpPr>
          <p:nvPr/>
        </p:nvCxnSpPr>
        <p:spPr bwMode="auto">
          <a:xfrm>
            <a:off x="3789175" y="5397851"/>
            <a:ext cx="998849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BB77B09A-6EFA-5643-A001-1A60F6B7AEEC}"/>
              </a:ext>
            </a:extLst>
          </p:cNvPr>
          <p:cNvSpPr txBox="1"/>
          <p:nvPr/>
        </p:nvSpPr>
        <p:spPr>
          <a:xfrm>
            <a:off x="3020340" y="2564904"/>
            <a:ext cx="677108" cy="21553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GB" sz="3200" dirty="0">
                <a:solidFill>
                  <a:schemeClr val="bg1"/>
                </a:solidFill>
                <a:latin typeface="+mj-ea"/>
                <a:ea typeface="+mj-ea"/>
              </a:rPr>
              <a:t>合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zh-CN" altLang="en-GB" sz="3200" dirty="0">
                <a:solidFill>
                  <a:schemeClr val="bg1"/>
                </a:solidFill>
                <a:latin typeface="+mj-ea"/>
                <a:ea typeface="+mj-ea"/>
              </a:rPr>
              <a:t>成</a:t>
            </a:r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  </a:t>
            </a:r>
            <a:r>
              <a:rPr lang="zh-CN" altLang="en-GB" sz="3200" dirty="0">
                <a:solidFill>
                  <a:schemeClr val="bg1"/>
                </a:solidFill>
                <a:latin typeface="+mj-ea"/>
                <a:ea typeface="+mj-ea"/>
              </a:rPr>
              <a:t>塔</a:t>
            </a:r>
            <a:endParaRPr kumimoji="1"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245EE8AE-67AF-444D-A426-688540704228}"/>
              </a:ext>
            </a:extLst>
          </p:cNvPr>
          <p:cNvCxnSpPr>
            <a:cxnSpLocks/>
          </p:cNvCxnSpPr>
          <p:nvPr/>
        </p:nvCxnSpPr>
        <p:spPr bwMode="auto">
          <a:xfrm flipH="1">
            <a:off x="4813582" y="1023984"/>
            <a:ext cx="21576" cy="4369786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DFD3C9E7-0364-0F4E-8481-03FE0B9605F4}"/>
              </a:ext>
            </a:extLst>
          </p:cNvPr>
          <p:cNvCxnSpPr>
            <a:cxnSpLocks/>
          </p:cNvCxnSpPr>
          <p:nvPr/>
        </p:nvCxnSpPr>
        <p:spPr bwMode="auto">
          <a:xfrm>
            <a:off x="7944335" y="5910042"/>
            <a:ext cx="0" cy="567726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02E21AC2-F790-744B-8BFD-6B07EAC065B8}"/>
              </a:ext>
            </a:extLst>
          </p:cNvPr>
          <p:cNvCxnSpPr>
            <a:cxnSpLocks/>
          </p:cNvCxnSpPr>
          <p:nvPr/>
        </p:nvCxnSpPr>
        <p:spPr bwMode="auto">
          <a:xfrm>
            <a:off x="6216964" y="2476038"/>
            <a:ext cx="414987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FC9C54B3-12E2-2247-85C7-B464033D86F3}"/>
              </a:ext>
            </a:extLst>
          </p:cNvPr>
          <p:cNvCxnSpPr>
            <a:cxnSpLocks/>
          </p:cNvCxnSpPr>
          <p:nvPr/>
        </p:nvCxnSpPr>
        <p:spPr bwMode="auto">
          <a:xfrm>
            <a:off x="4835158" y="1023984"/>
            <a:ext cx="231921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B33B6D96-DEB4-0A4C-B4EB-77FB29A7C008}"/>
              </a:ext>
            </a:extLst>
          </p:cNvPr>
          <p:cNvSpPr txBox="1"/>
          <p:nvPr/>
        </p:nvSpPr>
        <p:spPr>
          <a:xfrm>
            <a:off x="5043371" y="375047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j-ea"/>
                <a:ea typeface="+mj-ea"/>
              </a:rPr>
              <a:t>冷却</a:t>
            </a:r>
            <a:r>
              <a:rPr lang="zh-CN" altLang="en-GB" dirty="0">
                <a:latin typeface="+mj-ea"/>
                <a:ea typeface="+mj-ea"/>
              </a:rPr>
              <a:t>器</a:t>
            </a:r>
            <a:endParaRPr kumimoji="1" lang="zh-CN" altLang="en-US" dirty="0">
              <a:latin typeface="+mj-ea"/>
              <a:ea typeface="+mj-ea"/>
            </a:endParaRPr>
          </a:p>
        </p:txBody>
      </p:sp>
      <p:sp>
        <p:nvSpPr>
          <p:cNvPr id="59" name="罐形 58">
            <a:extLst>
              <a:ext uri="{FF2B5EF4-FFF2-40B4-BE49-F238E27FC236}">
                <a16:creationId xmlns:a16="http://schemas.microsoft.com/office/drawing/2014/main" id="{16028060-85A6-D243-B972-62C56F4885CF}"/>
              </a:ext>
            </a:extLst>
          </p:cNvPr>
          <p:cNvSpPr/>
          <p:nvPr/>
        </p:nvSpPr>
        <p:spPr bwMode="auto">
          <a:xfrm>
            <a:off x="6660232" y="440668"/>
            <a:ext cx="847750" cy="4248472"/>
          </a:xfrm>
          <a:prstGeom prst="can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BCF70912-A77B-1445-9669-1FA3CBA5595B}"/>
              </a:ext>
            </a:extLst>
          </p:cNvPr>
          <p:cNvSpPr txBox="1"/>
          <p:nvPr/>
        </p:nvSpPr>
        <p:spPr>
          <a:xfrm>
            <a:off x="6745553" y="1376772"/>
            <a:ext cx="677108" cy="236058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+mj-ea"/>
                <a:ea typeface="+mj-ea"/>
              </a:rPr>
              <a:t>氨 分 离 器</a:t>
            </a:r>
            <a:endParaRPr kumimoji="1" lang="zh-CN" altLang="en-US" sz="3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6" name="下箭头 55">
            <a:extLst>
              <a:ext uri="{FF2B5EF4-FFF2-40B4-BE49-F238E27FC236}">
                <a16:creationId xmlns:a16="http://schemas.microsoft.com/office/drawing/2014/main" id="{C9F7036D-E1CE-1E43-8FC8-F8CF91932AE0}"/>
              </a:ext>
            </a:extLst>
          </p:cNvPr>
          <p:cNvSpPr/>
          <p:nvPr/>
        </p:nvSpPr>
        <p:spPr bwMode="auto">
          <a:xfrm>
            <a:off x="7092280" y="4720302"/>
            <a:ext cx="72008" cy="274658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635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B556E424-1605-F248-A5BE-F6A60982AA90}"/>
              </a:ext>
            </a:extLst>
          </p:cNvPr>
          <p:cNvSpPr txBox="1"/>
          <p:nvPr/>
        </p:nvSpPr>
        <p:spPr>
          <a:xfrm>
            <a:off x="6725923" y="5037608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b="0" dirty="0">
                <a:latin typeface="+mj-ea"/>
                <a:ea typeface="+mj-ea"/>
              </a:rPr>
              <a:t>液氨</a:t>
            </a:r>
            <a:endParaRPr kumimoji="1" lang="zh-CN" altLang="en-US" b="0" dirty="0">
              <a:latin typeface="+mj-ea"/>
              <a:ea typeface="+mj-ea"/>
            </a:endParaRPr>
          </a:p>
        </p:txBody>
      </p: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BC561248-BF1E-F14E-BC36-B1127FFEA6AF}"/>
              </a:ext>
            </a:extLst>
          </p:cNvPr>
          <p:cNvCxnSpPr>
            <a:cxnSpLocks/>
          </p:cNvCxnSpPr>
          <p:nvPr/>
        </p:nvCxnSpPr>
        <p:spPr bwMode="auto">
          <a:xfrm>
            <a:off x="7529348" y="976850"/>
            <a:ext cx="414987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直线连接符 65">
            <a:extLst>
              <a:ext uri="{FF2B5EF4-FFF2-40B4-BE49-F238E27FC236}">
                <a16:creationId xmlns:a16="http://schemas.microsoft.com/office/drawing/2014/main" id="{F110AAAD-9105-5544-8E28-678EDA09819C}"/>
              </a:ext>
            </a:extLst>
          </p:cNvPr>
          <p:cNvCxnSpPr>
            <a:cxnSpLocks/>
          </p:cNvCxnSpPr>
          <p:nvPr/>
        </p:nvCxnSpPr>
        <p:spPr bwMode="auto">
          <a:xfrm>
            <a:off x="7944335" y="976850"/>
            <a:ext cx="0" cy="441692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69" name="Picture 4" descr="See the source image">
            <a:extLst>
              <a:ext uri="{FF2B5EF4-FFF2-40B4-BE49-F238E27FC236}">
                <a16:creationId xmlns:a16="http://schemas.microsoft.com/office/drawing/2014/main" id="{F9FA0DCE-2B06-1942-BEB4-F55EEE24F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63155" y="5235732"/>
            <a:ext cx="953728" cy="763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4" descr="See the source image">
            <a:extLst>
              <a:ext uri="{FF2B5EF4-FFF2-40B4-BE49-F238E27FC236}">
                <a16:creationId xmlns:a16="http://schemas.microsoft.com/office/drawing/2014/main" id="{9A216771-B8D1-0A4B-8768-FDFAF756B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4786" y="5157987"/>
            <a:ext cx="1527797" cy="1223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右箭头 73">
            <a:extLst>
              <a:ext uri="{FF2B5EF4-FFF2-40B4-BE49-F238E27FC236}">
                <a16:creationId xmlns:a16="http://schemas.microsoft.com/office/drawing/2014/main" id="{5BA055E2-1698-8C40-905A-FDF2F1155C65}"/>
              </a:ext>
            </a:extLst>
          </p:cNvPr>
          <p:cNvSpPr/>
          <p:nvPr/>
        </p:nvSpPr>
        <p:spPr bwMode="auto">
          <a:xfrm rot="16200000">
            <a:off x="1502442" y="3620472"/>
            <a:ext cx="616711" cy="265126"/>
          </a:xfrm>
          <a:prstGeom prst="rightArrow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7" name="右箭头 76">
            <a:extLst>
              <a:ext uri="{FF2B5EF4-FFF2-40B4-BE49-F238E27FC236}">
                <a16:creationId xmlns:a16="http://schemas.microsoft.com/office/drawing/2014/main" id="{C6D17020-7ACB-4941-9424-0F7C8337851C}"/>
              </a:ext>
            </a:extLst>
          </p:cNvPr>
          <p:cNvSpPr/>
          <p:nvPr/>
        </p:nvSpPr>
        <p:spPr bwMode="auto">
          <a:xfrm>
            <a:off x="6043521" y="2643169"/>
            <a:ext cx="616711" cy="265126"/>
          </a:xfrm>
          <a:prstGeom prst="rightArrow">
            <a:avLst/>
          </a:prstGeom>
          <a:gradFill flip="none" rotWithShape="1">
            <a:gsLst>
              <a:gs pos="30000">
                <a:srgbClr val="FF00FF"/>
              </a:gs>
              <a:gs pos="46000">
                <a:schemeClr val="accent1">
                  <a:lumMod val="95000"/>
                  <a:lumOff val="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9" name="右箭头 78">
            <a:extLst>
              <a:ext uri="{FF2B5EF4-FFF2-40B4-BE49-F238E27FC236}">
                <a16:creationId xmlns:a16="http://schemas.microsoft.com/office/drawing/2014/main" id="{E43AC81B-6E77-5E44-8598-868670F49064}"/>
              </a:ext>
            </a:extLst>
          </p:cNvPr>
          <p:cNvSpPr/>
          <p:nvPr/>
        </p:nvSpPr>
        <p:spPr bwMode="auto">
          <a:xfrm rot="10800000">
            <a:off x="4734915" y="6540972"/>
            <a:ext cx="616711" cy="265126"/>
          </a:xfrm>
          <a:prstGeom prst="rightArrow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0" name="右箭头 79">
            <a:extLst>
              <a:ext uri="{FF2B5EF4-FFF2-40B4-BE49-F238E27FC236}">
                <a16:creationId xmlns:a16="http://schemas.microsoft.com/office/drawing/2014/main" id="{0EC9017E-5A3B-4A46-93C2-91736C5ABFD1}"/>
              </a:ext>
            </a:extLst>
          </p:cNvPr>
          <p:cNvSpPr/>
          <p:nvPr/>
        </p:nvSpPr>
        <p:spPr bwMode="auto">
          <a:xfrm rot="5400000">
            <a:off x="7864226" y="3052747"/>
            <a:ext cx="616711" cy="265126"/>
          </a:xfrm>
          <a:prstGeom prst="rightArrow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0AB1C12A-8B47-214E-B9EE-591F5392318D}"/>
              </a:ext>
            </a:extLst>
          </p:cNvPr>
          <p:cNvSpPr txBox="1"/>
          <p:nvPr/>
        </p:nvSpPr>
        <p:spPr>
          <a:xfrm>
            <a:off x="141526" y="77244"/>
            <a:ext cx="3962463" cy="1137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b="0" dirty="0">
                <a:solidFill>
                  <a:srgbClr val="0000FF"/>
                </a:solidFill>
                <a:latin typeface="+mn-lt"/>
                <a:ea typeface="+mj-ea"/>
              </a:rPr>
              <a:t>反应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条件：高压</a:t>
            </a:r>
            <a:r>
              <a:rPr lang="en-US" altLang="zh-CN" b="0" dirty="0">
                <a:solidFill>
                  <a:srgbClr val="0000FF"/>
                </a:solidFill>
                <a:latin typeface="+mn-lt"/>
                <a:ea typeface="+mj-ea"/>
              </a:rPr>
              <a:t>(20-50MPa)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 </a:t>
            </a:r>
            <a:r>
              <a:rPr lang="en-US" altLang="zh-CN" b="0" dirty="0">
                <a:solidFill>
                  <a:srgbClr val="0000FF"/>
                </a:solidFill>
                <a:latin typeface="+mn-lt"/>
                <a:ea typeface="+mj-ea"/>
              </a:rPr>
              <a:t>500℃</a:t>
            </a:r>
            <a:r>
              <a:rPr lang="zh-CN" altLang="en-US" b="0" dirty="0">
                <a:solidFill>
                  <a:srgbClr val="0000FF"/>
                </a:solidFill>
                <a:latin typeface="+mn-lt"/>
                <a:ea typeface="+mj-ea"/>
              </a:rPr>
              <a:t>、铁触媒、液氨分离</a:t>
            </a:r>
            <a:endParaRPr kumimoji="1" lang="zh-CN" altLang="en-US" b="0" dirty="0">
              <a:solidFill>
                <a:srgbClr val="0000FF"/>
              </a:solidFill>
              <a:latin typeface="+mn-lt"/>
              <a:ea typeface="+mj-ea"/>
            </a:endParaRPr>
          </a:p>
        </p:txBody>
      </p:sp>
      <p:sp>
        <p:nvSpPr>
          <p:cNvPr id="85" name="右箭头 84">
            <a:extLst>
              <a:ext uri="{FF2B5EF4-FFF2-40B4-BE49-F238E27FC236}">
                <a16:creationId xmlns:a16="http://schemas.microsoft.com/office/drawing/2014/main" id="{8BCFE9DF-919F-D444-810C-7E2118674E52}"/>
              </a:ext>
            </a:extLst>
          </p:cNvPr>
          <p:cNvSpPr/>
          <p:nvPr/>
        </p:nvSpPr>
        <p:spPr bwMode="auto">
          <a:xfrm>
            <a:off x="4007814" y="5452529"/>
            <a:ext cx="616711" cy="265126"/>
          </a:xfrm>
          <a:prstGeom prst="rightArrow">
            <a:avLst/>
          </a:prstGeom>
          <a:gradFill flip="none" rotWithShape="1">
            <a:gsLst>
              <a:gs pos="30000">
                <a:srgbClr val="FF00FF"/>
              </a:gs>
              <a:gs pos="46000">
                <a:schemeClr val="accent1">
                  <a:lumMod val="95000"/>
                  <a:lumOff val="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6" name="右箭头 85">
            <a:extLst>
              <a:ext uri="{FF2B5EF4-FFF2-40B4-BE49-F238E27FC236}">
                <a16:creationId xmlns:a16="http://schemas.microsoft.com/office/drawing/2014/main" id="{858E95CE-A282-7042-9BB9-806D234AD17C}"/>
              </a:ext>
            </a:extLst>
          </p:cNvPr>
          <p:cNvSpPr/>
          <p:nvPr/>
        </p:nvSpPr>
        <p:spPr bwMode="auto">
          <a:xfrm rot="16200000">
            <a:off x="4755048" y="3436214"/>
            <a:ext cx="616711" cy="265126"/>
          </a:xfrm>
          <a:prstGeom prst="rightArrow">
            <a:avLst/>
          </a:prstGeom>
          <a:gradFill flip="none" rotWithShape="1">
            <a:gsLst>
              <a:gs pos="30000">
                <a:srgbClr val="FF00FF"/>
              </a:gs>
              <a:gs pos="46000">
                <a:schemeClr val="accent1">
                  <a:lumMod val="95000"/>
                  <a:lumOff val="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47813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4129990-B688-4540-8FCD-63CF6695138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  <p:pic>
        <p:nvPicPr>
          <p:cNvPr id="53250" name="Picture 2" descr="https://timgsa.baidu.com/timg?image&amp;quality=80&amp;size=b9999_10000&amp;sec=1571673626631&amp;di=c7d5b966ffd08c5d5b707e8dfef367ce&amp;imgtype=0&amp;src=http%3A%2F%2Fimg3.guilinlife.com%2Fcnews%2F2016%2F1021%2F20161021053915616.jpg">
            <a:extLst>
              <a:ext uri="{FF2B5EF4-FFF2-40B4-BE49-F238E27FC236}">
                <a16:creationId xmlns:a16="http://schemas.microsoft.com/office/drawing/2014/main" id="{6EB9B2AF-68B1-B34F-922F-96DDC85D2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83968" y="3501008"/>
            <a:ext cx="4599153" cy="290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EE268E-C13F-1948-AD99-7D7A74BAC1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126" r="9251"/>
          <a:stretch/>
        </p:blipFill>
        <p:spPr>
          <a:xfrm>
            <a:off x="64170" y="116632"/>
            <a:ext cx="4241585" cy="352506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5FFF2F7-2ED0-E74C-A2BA-4C87EAA2D69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835696" y="3673089"/>
            <a:ext cx="1722440" cy="2958153"/>
          </a:xfrm>
          <a:prstGeom prst="rect">
            <a:avLst/>
          </a:prstGeom>
        </p:spPr>
      </p:pic>
      <p:sp>
        <p:nvSpPr>
          <p:cNvPr id="5" name="Rectangle 6">
            <a:extLst>
              <a:ext uri="{FF2B5EF4-FFF2-40B4-BE49-F238E27FC236}">
                <a16:creationId xmlns:a16="http://schemas.microsoft.com/office/drawing/2014/main" id="{32DE0658-093E-D548-8876-E7F4B348320B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5220072" y="-4581130"/>
            <a:ext cx="203738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53253" name="图片 16" descr="haber.jpg">
            <a:extLst>
              <a:ext uri="{FF2B5EF4-FFF2-40B4-BE49-F238E27FC236}">
                <a16:creationId xmlns:a16="http://schemas.microsoft.com/office/drawing/2014/main" id="{5EB14EAE-AB71-3145-873A-6C3B9ECDB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97109" y="148885"/>
            <a:ext cx="2141174" cy="321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81F3FE-93CD-EF40-9007-EEF77C94684E}"/>
              </a:ext>
            </a:extLst>
          </p:cNvPr>
          <p:cNvSpPr/>
          <p:nvPr/>
        </p:nvSpPr>
        <p:spPr>
          <a:xfrm>
            <a:off x="7303329" y="1100934"/>
            <a:ext cx="173316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Fritz Haber </a:t>
            </a:r>
          </a:p>
          <a:p>
            <a:pPr algn="ctr"/>
            <a:r>
              <a:rPr lang="en-GB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1868</a:t>
            </a:r>
            <a:r>
              <a:rPr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一</a:t>
            </a:r>
            <a:r>
              <a:rPr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1934</a:t>
            </a:r>
          </a:p>
          <a:p>
            <a:pPr algn="ctr"/>
            <a:r>
              <a:rPr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1918</a:t>
            </a:r>
          </a:p>
          <a:p>
            <a:pPr algn="ctr"/>
            <a:r>
              <a:rPr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诺贝尔化学奖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B581D47-2B44-1343-BAEA-2F25E90A44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567" y="3861048"/>
            <a:ext cx="1292335" cy="170772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2CC552E-2746-334D-A26C-EF0C0B9B7590}"/>
              </a:ext>
            </a:extLst>
          </p:cNvPr>
          <p:cNvSpPr txBox="1"/>
          <p:nvPr/>
        </p:nvSpPr>
        <p:spPr>
          <a:xfrm>
            <a:off x="170642" y="5944071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dirty="0">
                <a:latin typeface="+mj-ea"/>
                <a:ea typeface="+mj-ea"/>
              </a:rPr>
              <a:t>如何</a:t>
            </a:r>
            <a:r>
              <a:rPr lang="zh-CN" altLang="en-US" dirty="0">
                <a:latin typeface="+mj-ea"/>
                <a:ea typeface="+mj-ea"/>
              </a:rPr>
              <a:t>研究</a:t>
            </a:r>
            <a:endParaRPr kumimoji="1"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73371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89689ED-E4E9-9B47-9B61-D6B23169A9A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30ADA6B-61E0-5643-80C9-A7C0F3182168}"/>
              </a:ext>
            </a:extLst>
          </p:cNvPr>
          <p:cNvSpPr/>
          <p:nvPr/>
        </p:nvSpPr>
        <p:spPr>
          <a:xfrm>
            <a:off x="444883" y="1453439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⇌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pic>
        <p:nvPicPr>
          <p:cNvPr id="4" name="Picture 6" descr="See the source image">
            <a:extLst>
              <a:ext uri="{FF2B5EF4-FFF2-40B4-BE49-F238E27FC236}">
                <a16:creationId xmlns:a16="http://schemas.microsoft.com/office/drawing/2014/main" id="{F8022DEE-7091-6247-9843-118A073B7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25435" y="2194723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罐形 4">
            <a:extLst>
              <a:ext uri="{FF2B5EF4-FFF2-40B4-BE49-F238E27FC236}">
                <a16:creationId xmlns:a16="http://schemas.microsoft.com/office/drawing/2014/main" id="{98810644-36BD-3A43-BABB-33AC19425E83}"/>
              </a:ext>
            </a:extLst>
          </p:cNvPr>
          <p:cNvSpPr/>
          <p:nvPr/>
        </p:nvSpPr>
        <p:spPr bwMode="auto">
          <a:xfrm>
            <a:off x="2131251" y="2161485"/>
            <a:ext cx="847750" cy="4248472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1C1A91B7-08BC-084C-AAF0-0CBCA214FC5D}"/>
              </a:ext>
            </a:extLst>
          </p:cNvPr>
          <p:cNvCxnSpPr>
            <a:cxnSpLocks/>
          </p:cNvCxnSpPr>
          <p:nvPr/>
        </p:nvCxnSpPr>
        <p:spPr bwMode="auto">
          <a:xfrm>
            <a:off x="1229494" y="2597614"/>
            <a:ext cx="901757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 descr="See the source image">
            <a:extLst>
              <a:ext uri="{FF2B5EF4-FFF2-40B4-BE49-F238E27FC236}">
                <a16:creationId xmlns:a16="http://schemas.microsoft.com/office/drawing/2014/main" id="{242A29D1-5667-3848-9644-06B89854E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81348" y="5527645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2C8E42F7-E7BA-194F-97B0-50BBB1BF894E}"/>
              </a:ext>
            </a:extLst>
          </p:cNvPr>
          <p:cNvCxnSpPr>
            <a:cxnSpLocks/>
          </p:cNvCxnSpPr>
          <p:nvPr/>
        </p:nvCxnSpPr>
        <p:spPr bwMode="auto">
          <a:xfrm>
            <a:off x="2985407" y="5930536"/>
            <a:ext cx="998849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9" name="右箭头 8">
            <a:extLst>
              <a:ext uri="{FF2B5EF4-FFF2-40B4-BE49-F238E27FC236}">
                <a16:creationId xmlns:a16="http://schemas.microsoft.com/office/drawing/2014/main" id="{7190EBB9-B423-DE4B-A14C-FA2E46DBB08D}"/>
              </a:ext>
            </a:extLst>
          </p:cNvPr>
          <p:cNvSpPr/>
          <p:nvPr/>
        </p:nvSpPr>
        <p:spPr bwMode="auto">
          <a:xfrm>
            <a:off x="3204046" y="5985214"/>
            <a:ext cx="616711" cy="265126"/>
          </a:xfrm>
          <a:prstGeom prst="rightArrow">
            <a:avLst/>
          </a:prstGeom>
          <a:gradFill flip="none" rotWithShape="1">
            <a:gsLst>
              <a:gs pos="30000">
                <a:srgbClr val="FF00FF"/>
              </a:gs>
              <a:gs pos="46000">
                <a:schemeClr val="accent1">
                  <a:lumMod val="95000"/>
                  <a:lumOff val="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1A56FEBD-DE3B-1749-B1C7-FE1C9610464C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243F7DA0-0C73-4F43-8C3F-72F89A63F1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能量变化的研究对象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762B261-805F-E347-8A14-826C4911B1CD}"/>
              </a:ext>
            </a:extLst>
          </p:cNvPr>
          <p:cNvSpPr/>
          <p:nvPr/>
        </p:nvSpPr>
        <p:spPr>
          <a:xfrm>
            <a:off x="2303769" y="3093834"/>
            <a:ext cx="583814" cy="2097690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lnSpc>
                <a:spcPct val="120000"/>
              </a:lnSpc>
              <a:tabLst>
                <a:tab pos="457200" algn="l"/>
              </a:tabLst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体系 </a:t>
            </a:r>
            <a:r>
              <a:rPr kumimoji="0"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(System)</a:t>
            </a: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89396A1A-F676-7740-B1BB-B252875C3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0228" y="2503940"/>
            <a:ext cx="3877822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en-US" altLang="zh-CN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1 </a:t>
            </a:r>
            <a:r>
              <a:rPr kumimoji="0" lang="zh-CN" altLang="en-US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体系 </a:t>
            </a:r>
            <a:r>
              <a:rPr kumimoji="0" lang="en-US" altLang="zh-CN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(System)</a:t>
            </a:r>
          </a:p>
          <a:p>
            <a:pPr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en-US" altLang="zh-CN" b="0" dirty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指我们研究的对象，它包含一定种类和一定数量的物质。</a:t>
            </a:r>
          </a:p>
          <a:p>
            <a:pPr>
              <a:spcBef>
                <a:spcPts val="0"/>
              </a:spcBef>
              <a:tabLst>
                <a:tab pos="457200" algn="l"/>
              </a:tabLst>
              <a:defRPr/>
            </a:pPr>
            <a:endParaRPr kumimoji="0" lang="zh-CN" altLang="en-US" b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en-GB" altLang="zh-CN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zh-CN" altLang="en-US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 环境 </a:t>
            </a:r>
            <a:r>
              <a:rPr kumimoji="0" lang="en-US" altLang="zh-CN" b="0" dirty="0">
                <a:solidFill>
                  <a:srgbClr val="C00000"/>
                </a:solidFill>
                <a:latin typeface="+mn-lt"/>
                <a:ea typeface="+mj-ea"/>
                <a:cs typeface="Arial" panose="020B0604020202020204" pitchFamily="34" charset="0"/>
              </a:rPr>
              <a:t>(Surrounding)</a:t>
            </a:r>
          </a:p>
          <a:p>
            <a:pPr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en-US" altLang="zh-CN" b="0" dirty="0">
                <a:solidFill>
                  <a:srgbClr val="FFFF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在体系之外又与体系密切相关的部分，称为环境。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6452748-A2E6-2C44-8F73-B41FC1EF573B}"/>
              </a:ext>
            </a:extLst>
          </p:cNvPr>
          <p:cNvSpPr txBox="1"/>
          <p:nvPr/>
        </p:nvSpPr>
        <p:spPr>
          <a:xfrm>
            <a:off x="3204046" y="4142679"/>
            <a:ext cx="803425" cy="461665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zh-CN" altLang="en-GB" dirty="0">
                <a:solidFill>
                  <a:schemeClr val="bg1"/>
                </a:solidFill>
                <a:latin typeface="+mj-ea"/>
                <a:ea typeface="+mj-ea"/>
              </a:rPr>
              <a:t>环境</a:t>
            </a:r>
            <a:endParaRPr kumimoji="1" lang="zh-CN" altLang="en-US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右箭头 16">
            <a:extLst>
              <a:ext uri="{FF2B5EF4-FFF2-40B4-BE49-F238E27FC236}">
                <a16:creationId xmlns:a16="http://schemas.microsoft.com/office/drawing/2014/main" id="{07A20A09-1B09-B849-B0C3-1C42941841C9}"/>
              </a:ext>
            </a:extLst>
          </p:cNvPr>
          <p:cNvSpPr/>
          <p:nvPr/>
        </p:nvSpPr>
        <p:spPr bwMode="auto">
          <a:xfrm>
            <a:off x="1425435" y="2679034"/>
            <a:ext cx="616711" cy="265126"/>
          </a:xfrm>
          <a:prstGeom prst="rightArrow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6077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CBD7666-7D84-D642-BEBB-3F927F4E2D3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1000349-01A0-C64B-A730-A35532065C52}"/>
              </a:ext>
            </a:extLst>
          </p:cNvPr>
          <p:cNvSpPr/>
          <p:nvPr/>
        </p:nvSpPr>
        <p:spPr>
          <a:xfrm>
            <a:off x="364405" y="5746565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⇌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5" name="罐形 4">
            <a:extLst>
              <a:ext uri="{FF2B5EF4-FFF2-40B4-BE49-F238E27FC236}">
                <a16:creationId xmlns:a16="http://schemas.microsoft.com/office/drawing/2014/main" id="{6E4CD288-6622-504A-89C9-BB94C4084721}"/>
              </a:ext>
            </a:extLst>
          </p:cNvPr>
          <p:cNvSpPr/>
          <p:nvPr/>
        </p:nvSpPr>
        <p:spPr bwMode="auto">
          <a:xfrm>
            <a:off x="395536" y="1052736"/>
            <a:ext cx="847750" cy="4248472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0E179F-AEAC-0F48-9AB9-9862CF5F2B55}"/>
              </a:ext>
            </a:extLst>
          </p:cNvPr>
          <p:cNvSpPr/>
          <p:nvPr/>
        </p:nvSpPr>
        <p:spPr>
          <a:xfrm>
            <a:off x="527504" y="1988840"/>
            <a:ext cx="583814" cy="158472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lnSpc>
                <a:spcPct val="120000"/>
              </a:lnSpc>
              <a:tabLst>
                <a:tab pos="457200" algn="l"/>
              </a:tabLst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封 闭 体 系</a:t>
            </a:r>
            <a:endParaRPr kumimoji="0" lang="en-US" altLang="zh-CN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4EC3BA96-A233-874D-916C-472D98DD9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5571" y="591376"/>
            <a:ext cx="3728917" cy="3629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  <a:defRPr/>
            </a:pP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● </a:t>
            </a:r>
            <a:r>
              <a:rPr kumimoji="0" lang="zh-CN" alt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封闭体系</a:t>
            </a: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(closed system)</a:t>
            </a:r>
            <a:endParaRPr kumimoji="0" lang="zh-CN" altLang="en-US" sz="2000" b="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  <a:defRPr/>
            </a:pPr>
            <a:r>
              <a:rPr kumimoji="0" lang="zh-CN" altLang="en-US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体系与环境之间可以有能量交换而没有物质交换的体系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  <a:defRPr/>
            </a:pPr>
            <a:r>
              <a:rPr kumimoji="0" lang="zh-CN" alt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● 敞开体系</a:t>
            </a: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(open system)</a:t>
            </a:r>
            <a:endParaRPr kumimoji="0" lang="zh-CN" altLang="en-US" sz="2000" b="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  <a:defRPr/>
            </a:pPr>
            <a:r>
              <a:rPr kumimoji="0" lang="zh-CN" altLang="en-US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体系与环境之间既有能量交换也有物质交换的体系。</a:t>
            </a:r>
          </a:p>
          <a:p>
            <a:pPr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tabLst>
                <a:tab pos="457200" algn="l"/>
              </a:tabLst>
              <a:defRPr/>
            </a:pPr>
            <a:r>
              <a:rPr kumimoji="0" lang="zh-CN" alt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● 孤立体系</a:t>
            </a: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(isolated system)</a:t>
            </a:r>
            <a:r>
              <a:rPr kumimoji="0" lang="zh-CN" alt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与环境既没有物质交换也没有能量交换的体系。</a:t>
            </a:r>
            <a:endParaRPr kumimoji="0" lang="zh-CN" altLang="en-US" sz="3200" b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3" name="罐形 12">
            <a:extLst>
              <a:ext uri="{FF2B5EF4-FFF2-40B4-BE49-F238E27FC236}">
                <a16:creationId xmlns:a16="http://schemas.microsoft.com/office/drawing/2014/main" id="{19DD7412-2D9C-5244-B464-43AE7B19B76F}"/>
              </a:ext>
            </a:extLst>
          </p:cNvPr>
          <p:cNvSpPr/>
          <p:nvPr/>
        </p:nvSpPr>
        <p:spPr bwMode="auto">
          <a:xfrm>
            <a:off x="1852043" y="1111430"/>
            <a:ext cx="847750" cy="4248472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DF8E6E3-61BF-3040-ABA9-CA79C4F66364}"/>
              </a:ext>
            </a:extLst>
          </p:cNvPr>
          <p:cNvSpPr/>
          <p:nvPr/>
        </p:nvSpPr>
        <p:spPr>
          <a:xfrm>
            <a:off x="1984011" y="2047534"/>
            <a:ext cx="583814" cy="158472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lnSpc>
                <a:spcPct val="120000"/>
              </a:lnSpc>
              <a:tabLst>
                <a:tab pos="457200" algn="l"/>
              </a:tabLst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孤 立 体 系</a:t>
            </a:r>
            <a:endParaRPr kumimoji="0" lang="en-US" altLang="zh-CN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8FBDF5C-800C-7F4B-923C-1AC2217090FF}"/>
              </a:ext>
            </a:extLst>
          </p:cNvPr>
          <p:cNvSpPr/>
          <p:nvPr/>
        </p:nvSpPr>
        <p:spPr bwMode="auto">
          <a:xfrm>
            <a:off x="2699792" y="1235073"/>
            <a:ext cx="240741" cy="402217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1C78BE2-E752-1142-B983-090B8243DA37}"/>
              </a:ext>
            </a:extLst>
          </p:cNvPr>
          <p:cNvSpPr/>
          <p:nvPr/>
        </p:nvSpPr>
        <p:spPr bwMode="auto">
          <a:xfrm>
            <a:off x="1611301" y="1235073"/>
            <a:ext cx="240741" cy="4022171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AED89F-9E85-5843-8696-218500422042}"/>
              </a:ext>
            </a:extLst>
          </p:cNvPr>
          <p:cNvSpPr/>
          <p:nvPr/>
        </p:nvSpPr>
        <p:spPr bwMode="auto">
          <a:xfrm rot="5400000">
            <a:off x="2156930" y="448703"/>
            <a:ext cx="240741" cy="1332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5BC6B75-64E6-ED4C-973B-12D30F6E42E0}"/>
              </a:ext>
            </a:extLst>
          </p:cNvPr>
          <p:cNvSpPr/>
          <p:nvPr/>
        </p:nvSpPr>
        <p:spPr bwMode="auto">
          <a:xfrm rot="5400000">
            <a:off x="2156929" y="4683571"/>
            <a:ext cx="240741" cy="1332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EC49A1C-A2E4-F24A-B009-4395F1B036F2}"/>
              </a:ext>
            </a:extLst>
          </p:cNvPr>
          <p:cNvSpPr/>
          <p:nvPr/>
        </p:nvSpPr>
        <p:spPr bwMode="auto">
          <a:xfrm rot="5400000">
            <a:off x="2156928" y="-217575"/>
            <a:ext cx="240741" cy="1332000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1270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9576757-3542-8649-B586-B2430A18D7B7}"/>
              </a:ext>
            </a:extLst>
          </p:cNvPr>
          <p:cNvSpPr txBox="1"/>
          <p:nvPr/>
        </p:nvSpPr>
        <p:spPr>
          <a:xfrm>
            <a:off x="2940533" y="204261"/>
            <a:ext cx="11128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GB" dirty="0">
                <a:solidFill>
                  <a:schemeClr val="accent1">
                    <a:lumMod val="50000"/>
                  </a:schemeClr>
                </a:solidFill>
                <a:latin typeface="+mj-ea"/>
                <a:ea typeface="+mj-ea"/>
              </a:rPr>
              <a:t>隔热层</a:t>
            </a:r>
            <a:endParaRPr kumimoji="1" lang="zh-CN" altLang="en-US" dirty="0">
              <a:solidFill>
                <a:schemeClr val="accent1">
                  <a:lumMod val="50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21" name="Picture 6" descr="See the source image">
            <a:extLst>
              <a:ext uri="{FF2B5EF4-FFF2-40B4-BE49-F238E27FC236}">
                <a16:creationId xmlns:a16="http://schemas.microsoft.com/office/drawing/2014/main" id="{745B1D7A-1C90-1E44-A7EE-857279370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11160" y="1013966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罐形 21">
            <a:extLst>
              <a:ext uri="{FF2B5EF4-FFF2-40B4-BE49-F238E27FC236}">
                <a16:creationId xmlns:a16="http://schemas.microsoft.com/office/drawing/2014/main" id="{94EBF4B2-7CFF-514E-B4EA-41C52265E2C4}"/>
              </a:ext>
            </a:extLst>
          </p:cNvPr>
          <p:cNvSpPr/>
          <p:nvPr/>
        </p:nvSpPr>
        <p:spPr bwMode="auto">
          <a:xfrm>
            <a:off x="3916976" y="980728"/>
            <a:ext cx="847750" cy="4248472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C38FBE8C-004F-874D-B502-9CE16C0FCBE8}"/>
              </a:ext>
            </a:extLst>
          </p:cNvPr>
          <p:cNvCxnSpPr>
            <a:cxnSpLocks/>
          </p:cNvCxnSpPr>
          <p:nvPr/>
        </p:nvCxnSpPr>
        <p:spPr bwMode="auto">
          <a:xfrm>
            <a:off x="3015219" y="1416857"/>
            <a:ext cx="901757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pic>
        <p:nvPicPr>
          <p:cNvPr id="24" name="Picture 6" descr="See the source image">
            <a:extLst>
              <a:ext uri="{FF2B5EF4-FFF2-40B4-BE49-F238E27FC236}">
                <a16:creationId xmlns:a16="http://schemas.microsoft.com/office/drawing/2014/main" id="{A0F5433E-5832-194A-A012-56B7D27D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967073" y="4346888"/>
            <a:ext cx="605637" cy="39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3D7E9AA1-FF60-DF41-B6A2-863A9DD170A9}"/>
              </a:ext>
            </a:extLst>
          </p:cNvPr>
          <p:cNvCxnSpPr>
            <a:cxnSpLocks/>
          </p:cNvCxnSpPr>
          <p:nvPr/>
        </p:nvCxnSpPr>
        <p:spPr bwMode="auto">
          <a:xfrm>
            <a:off x="4771132" y="4749779"/>
            <a:ext cx="998849" cy="0"/>
          </a:xfrm>
          <a:prstGeom prst="line">
            <a:avLst/>
          </a:prstGeom>
          <a:noFill/>
          <a:ln w="63500" cap="flat" cmpd="sng" algn="ctr">
            <a:solidFill>
              <a:srgbClr val="FF00FF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右箭头 25">
            <a:extLst>
              <a:ext uri="{FF2B5EF4-FFF2-40B4-BE49-F238E27FC236}">
                <a16:creationId xmlns:a16="http://schemas.microsoft.com/office/drawing/2014/main" id="{3F57751B-B691-4D47-AF81-9A063540D436}"/>
              </a:ext>
            </a:extLst>
          </p:cNvPr>
          <p:cNvSpPr/>
          <p:nvPr/>
        </p:nvSpPr>
        <p:spPr bwMode="auto">
          <a:xfrm>
            <a:off x="4989771" y="4804457"/>
            <a:ext cx="616711" cy="265126"/>
          </a:xfrm>
          <a:prstGeom prst="rightArrow">
            <a:avLst/>
          </a:prstGeom>
          <a:gradFill flip="none" rotWithShape="1">
            <a:gsLst>
              <a:gs pos="30000">
                <a:srgbClr val="FF00FF"/>
              </a:gs>
              <a:gs pos="46000">
                <a:schemeClr val="accent1">
                  <a:lumMod val="95000"/>
                  <a:lumOff val="5000"/>
                </a:schemeClr>
              </a:gs>
              <a:gs pos="45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50000"/>
                </a:schemeClr>
              </a:gs>
            </a:gsLst>
            <a:lin ang="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4DCA8FA-8151-764A-A7A7-4DED58F5124A}"/>
              </a:ext>
            </a:extLst>
          </p:cNvPr>
          <p:cNvSpPr/>
          <p:nvPr/>
        </p:nvSpPr>
        <p:spPr>
          <a:xfrm>
            <a:off x="4105430" y="2213051"/>
            <a:ext cx="583814" cy="1584729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pPr>
              <a:lnSpc>
                <a:spcPct val="120000"/>
              </a:lnSpc>
              <a:tabLst>
                <a:tab pos="457200" algn="l"/>
              </a:tabLst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开 放 体 系</a:t>
            </a:r>
            <a:endParaRPr kumimoji="0" lang="en-US" altLang="zh-CN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492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20" name="Picture 2" descr="FG07_01_1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07704" y="496261"/>
            <a:ext cx="5040560" cy="58654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BEE167C-4797-9547-B95C-A62E9FC17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96" y="3068960"/>
            <a:ext cx="1447800" cy="21971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03CB9D-C6CA-E641-AD67-75EBF7B9393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CF2E513-2516-8740-919A-F633D36FF8F1}"/>
              </a:ext>
            </a:extLst>
          </p:cNvPr>
          <p:cNvSpPr/>
          <p:nvPr/>
        </p:nvSpPr>
        <p:spPr>
          <a:xfrm>
            <a:off x="2969" y="5941098"/>
            <a:ext cx="40324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⇌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2NH</a:t>
            </a:r>
            <a:r>
              <a:rPr lang="zh-CN" altLang="en-US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28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70EA3CC7-02F0-704D-AB73-48AA99E5EB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8582" y="1015429"/>
            <a:ext cx="6410687" cy="934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FF0000"/>
              </a:buClr>
              <a:defRPr/>
            </a:pPr>
            <a:r>
              <a:rPr kumimoji="0" lang="zh-CN" altLang="en-US" b="0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热 </a:t>
            </a:r>
            <a:r>
              <a:rPr kumimoji="0" lang="en-US" altLang="zh-CN" b="0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b="0" i="1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="0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系统与环境之间由于存在</a:t>
            </a:r>
            <a:r>
              <a:rPr kumimoji="0" lang="zh-CN" altLang="en-US" b="0" dirty="0">
                <a:solidFill>
                  <a:srgbClr val="FF00FF"/>
                </a:solidFill>
                <a:latin typeface="+mn-lt"/>
                <a:ea typeface="+mj-ea"/>
                <a:cs typeface="Arial" panose="020B0604020202020204" pitchFamily="34" charset="0"/>
              </a:rPr>
              <a:t>温度差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而传递的能量称为热。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体系吸热取正值，放热取负值。</a:t>
            </a:r>
            <a:endParaRPr kumimoji="0" lang="en-US" altLang="zh-CN" b="0" dirty="0">
              <a:latin typeface="+mn-lt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11A77AE-0E2B-3244-9115-9AB0E148F6B0}"/>
              </a:ext>
            </a:extLst>
          </p:cNvPr>
          <p:cNvGrpSpPr/>
          <p:nvPr/>
        </p:nvGrpSpPr>
        <p:grpSpPr>
          <a:xfrm>
            <a:off x="-26502" y="1994185"/>
            <a:ext cx="2026615" cy="3694418"/>
            <a:chOff x="-26502" y="1994185"/>
            <a:chExt cx="2026615" cy="3694418"/>
          </a:xfrm>
        </p:grpSpPr>
        <p:sp>
          <p:nvSpPr>
            <p:cNvPr id="4" name="罐形 3">
              <a:extLst>
                <a:ext uri="{FF2B5EF4-FFF2-40B4-BE49-F238E27FC236}">
                  <a16:creationId xmlns:a16="http://schemas.microsoft.com/office/drawing/2014/main" id="{B831D2F1-8D90-F440-8D6C-8E4BC1D7E1E4}"/>
                </a:ext>
              </a:extLst>
            </p:cNvPr>
            <p:cNvSpPr/>
            <p:nvPr/>
          </p:nvSpPr>
          <p:spPr bwMode="auto">
            <a:xfrm>
              <a:off x="1284331" y="1994185"/>
              <a:ext cx="715782" cy="3694418"/>
            </a:xfrm>
            <a:prstGeom prst="can">
              <a:avLst/>
            </a:prstGeom>
            <a:solidFill>
              <a:srgbClr val="0070C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D329625-9006-0647-8726-2756FEAAF6B2}"/>
                </a:ext>
              </a:extLst>
            </p:cNvPr>
            <p:cNvSpPr/>
            <p:nvPr/>
          </p:nvSpPr>
          <p:spPr>
            <a:xfrm>
              <a:off x="1416299" y="2376235"/>
              <a:ext cx="583814" cy="1584729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>
                <a:lnSpc>
                  <a:spcPct val="120000"/>
                </a:lnSpc>
                <a:tabLst>
                  <a:tab pos="457200" algn="l"/>
                </a:tabLst>
                <a:defRPr/>
              </a:pPr>
              <a:r>
                <a:rPr kumimoji="0"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封 闭 体 系</a:t>
              </a:r>
              <a:endParaRPr kumimoji="0"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cxnSp>
          <p:nvCxnSpPr>
            <p:cNvPr id="8" name="曲线连接符 7">
              <a:extLst>
                <a:ext uri="{FF2B5EF4-FFF2-40B4-BE49-F238E27FC236}">
                  <a16:creationId xmlns:a16="http://schemas.microsoft.com/office/drawing/2014/main" id="{62307A3A-D376-4040-B080-B0ADAD9322C3}"/>
                </a:ext>
              </a:extLst>
            </p:cNvPr>
            <p:cNvCxnSpPr/>
            <p:nvPr/>
          </p:nvCxnSpPr>
          <p:spPr bwMode="auto">
            <a:xfrm rot="10800000" flipV="1">
              <a:off x="357004" y="2672505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9" name="曲线连接符 8">
              <a:extLst>
                <a:ext uri="{FF2B5EF4-FFF2-40B4-BE49-F238E27FC236}">
                  <a16:creationId xmlns:a16="http://schemas.microsoft.com/office/drawing/2014/main" id="{2E276DBD-C76F-304D-9CCA-707A6855E670}"/>
                </a:ext>
              </a:extLst>
            </p:cNvPr>
            <p:cNvCxnSpPr/>
            <p:nvPr/>
          </p:nvCxnSpPr>
          <p:spPr bwMode="auto">
            <a:xfrm rot="10800000" flipV="1">
              <a:off x="352776" y="2924999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0" name="曲线连接符 9">
              <a:extLst>
                <a:ext uri="{FF2B5EF4-FFF2-40B4-BE49-F238E27FC236}">
                  <a16:creationId xmlns:a16="http://schemas.microsoft.com/office/drawing/2014/main" id="{B58CA641-8BEE-1847-ADAB-1FDE531227AD}"/>
                </a:ext>
              </a:extLst>
            </p:cNvPr>
            <p:cNvCxnSpPr/>
            <p:nvPr/>
          </p:nvCxnSpPr>
          <p:spPr bwMode="auto">
            <a:xfrm rot="10800000" flipV="1">
              <a:off x="312827" y="3150038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1" name="曲线连接符 10">
              <a:extLst>
                <a:ext uri="{FF2B5EF4-FFF2-40B4-BE49-F238E27FC236}">
                  <a16:creationId xmlns:a16="http://schemas.microsoft.com/office/drawing/2014/main" id="{7CF13895-5C39-BC4A-9283-2DAD97138AE8}"/>
                </a:ext>
              </a:extLst>
            </p:cNvPr>
            <p:cNvCxnSpPr/>
            <p:nvPr/>
          </p:nvCxnSpPr>
          <p:spPr bwMode="auto">
            <a:xfrm rot="10800000" flipV="1">
              <a:off x="357004" y="3393518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2" name="曲线连接符 11">
              <a:extLst>
                <a:ext uri="{FF2B5EF4-FFF2-40B4-BE49-F238E27FC236}">
                  <a16:creationId xmlns:a16="http://schemas.microsoft.com/office/drawing/2014/main" id="{323D720C-ACEA-BC4A-8D90-1BB9B3A56C24}"/>
                </a:ext>
              </a:extLst>
            </p:cNvPr>
            <p:cNvCxnSpPr/>
            <p:nvPr/>
          </p:nvCxnSpPr>
          <p:spPr bwMode="auto">
            <a:xfrm rot="10800000" flipV="1">
              <a:off x="388922" y="3649647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EC9DAA35-8147-1747-A517-45906A3CEA93}"/>
                </a:ext>
              </a:extLst>
            </p:cNvPr>
            <p:cNvSpPr txBox="1"/>
            <p:nvPr/>
          </p:nvSpPr>
          <p:spPr>
            <a:xfrm>
              <a:off x="-26502" y="3683644"/>
              <a:ext cx="49404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GB" dirty="0">
                  <a:solidFill>
                    <a:srgbClr val="FF0000"/>
                  </a:solidFill>
                  <a:latin typeface="+mj-ea"/>
                  <a:ea typeface="+mj-ea"/>
                </a:rPr>
                <a:t>热</a:t>
              </a:r>
              <a:endParaRPr kumimoji="1" lang="zh-CN" altLang="en-US" dirty="0">
                <a:solidFill>
                  <a:srgbClr val="FF0000"/>
                </a:solidFill>
                <a:latin typeface="+mj-ea"/>
                <a:ea typeface="+mj-ea"/>
              </a:endParaRPr>
            </a:p>
          </p:txBody>
        </p:sp>
        <p:cxnSp>
          <p:nvCxnSpPr>
            <p:cNvPr id="14" name="曲线连接符 13">
              <a:extLst>
                <a:ext uri="{FF2B5EF4-FFF2-40B4-BE49-F238E27FC236}">
                  <a16:creationId xmlns:a16="http://schemas.microsoft.com/office/drawing/2014/main" id="{42181B79-6F84-114B-9642-6AFC9CEC0DDE}"/>
                </a:ext>
              </a:extLst>
            </p:cNvPr>
            <p:cNvCxnSpPr/>
            <p:nvPr/>
          </p:nvCxnSpPr>
          <p:spPr bwMode="auto">
            <a:xfrm rot="10800000" flipV="1">
              <a:off x="395536" y="3887571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5" name="曲线连接符 14">
              <a:extLst>
                <a:ext uri="{FF2B5EF4-FFF2-40B4-BE49-F238E27FC236}">
                  <a16:creationId xmlns:a16="http://schemas.microsoft.com/office/drawing/2014/main" id="{4C1D8530-347C-F643-A146-18DF642EA396}"/>
                </a:ext>
              </a:extLst>
            </p:cNvPr>
            <p:cNvCxnSpPr/>
            <p:nvPr/>
          </p:nvCxnSpPr>
          <p:spPr bwMode="auto">
            <a:xfrm rot="10800000" flipV="1">
              <a:off x="298464" y="4140065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6" name="曲线连接符 15">
              <a:extLst>
                <a:ext uri="{FF2B5EF4-FFF2-40B4-BE49-F238E27FC236}">
                  <a16:creationId xmlns:a16="http://schemas.microsoft.com/office/drawing/2014/main" id="{7A250B52-F2A8-B44A-8F43-A921BF88784A}"/>
                </a:ext>
              </a:extLst>
            </p:cNvPr>
            <p:cNvCxnSpPr/>
            <p:nvPr/>
          </p:nvCxnSpPr>
          <p:spPr bwMode="auto">
            <a:xfrm rot="10800000" flipV="1">
              <a:off x="258515" y="4365104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7" name="曲线连接符 16">
              <a:extLst>
                <a:ext uri="{FF2B5EF4-FFF2-40B4-BE49-F238E27FC236}">
                  <a16:creationId xmlns:a16="http://schemas.microsoft.com/office/drawing/2014/main" id="{29E83C88-3B34-E947-910F-6B1DBD985779}"/>
                </a:ext>
              </a:extLst>
            </p:cNvPr>
            <p:cNvCxnSpPr/>
            <p:nvPr/>
          </p:nvCxnSpPr>
          <p:spPr bwMode="auto">
            <a:xfrm rot="10800000" flipV="1">
              <a:off x="302692" y="4608584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8" name="曲线连接符 17">
              <a:extLst>
                <a:ext uri="{FF2B5EF4-FFF2-40B4-BE49-F238E27FC236}">
                  <a16:creationId xmlns:a16="http://schemas.microsoft.com/office/drawing/2014/main" id="{FE5F7055-3C95-B04B-9599-6B4D7F69F4D1}"/>
                </a:ext>
              </a:extLst>
            </p:cNvPr>
            <p:cNvCxnSpPr/>
            <p:nvPr/>
          </p:nvCxnSpPr>
          <p:spPr bwMode="auto">
            <a:xfrm rot="10800000" flipV="1">
              <a:off x="334610" y="4864713"/>
              <a:ext cx="792088" cy="216024"/>
            </a:xfrm>
            <a:prstGeom prst="curvedConnector3">
              <a:avLst/>
            </a:prstGeom>
            <a:noFill/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A22F7A25-F84D-2D42-B8E8-134EF91F6835}"/>
              </a:ext>
            </a:extLst>
          </p:cNvPr>
          <p:cNvSpPr/>
          <p:nvPr/>
        </p:nvSpPr>
        <p:spPr>
          <a:xfrm>
            <a:off x="2338582" y="1994185"/>
            <a:ext cx="64106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0" dirty="0">
                <a:latin typeface="+mj-ea"/>
                <a:ea typeface="+mj-ea"/>
              </a:rPr>
              <a:t>如果两个热力学系统中的每一个都与第三个热力学系统处于热平衡</a:t>
            </a:r>
            <a:r>
              <a:rPr lang="en-US" altLang="zh-CN" b="0" dirty="0">
                <a:latin typeface="+mj-ea"/>
                <a:ea typeface="+mj-ea"/>
              </a:rPr>
              <a:t>(</a:t>
            </a:r>
            <a:r>
              <a:rPr lang="zh-CN" altLang="en-US" b="0" dirty="0">
                <a:latin typeface="+mj-ea"/>
                <a:ea typeface="+mj-ea"/>
              </a:rPr>
              <a:t>温度相同</a:t>
            </a:r>
            <a:r>
              <a:rPr lang="en-US" altLang="zh-CN" b="0" dirty="0">
                <a:latin typeface="+mj-ea"/>
                <a:ea typeface="+mj-ea"/>
              </a:rPr>
              <a:t>)</a:t>
            </a:r>
            <a:r>
              <a:rPr lang="zh-CN" altLang="en-US" b="0" dirty="0">
                <a:latin typeface="+mj-ea"/>
                <a:ea typeface="+mj-ea"/>
              </a:rPr>
              <a:t>，则它们彼此也必定处于热平衡。这一结论称做</a:t>
            </a:r>
            <a:endParaRPr lang="en-US" altLang="zh-CN" b="0" dirty="0">
              <a:latin typeface="+mj-ea"/>
              <a:ea typeface="+mj-ea"/>
            </a:endParaRPr>
          </a:p>
          <a:p>
            <a:r>
              <a:rPr lang="zh-CN" altLang="en-US" b="0" dirty="0">
                <a:latin typeface="+mj-ea"/>
                <a:ea typeface="+mj-ea"/>
              </a:rPr>
              <a:t>“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热力学第零定律</a:t>
            </a:r>
            <a:r>
              <a:rPr lang="zh-CN" altLang="en-US" b="0" dirty="0">
                <a:latin typeface="+mj-ea"/>
                <a:ea typeface="+mj-ea"/>
              </a:rPr>
              <a:t>”。    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D9AF1EF-DAE5-E345-871D-90624A109670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A950B662-C67A-F64C-83C5-6531593F19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能量变化的形式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–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 热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 (Q)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+mn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83788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DED4202-85B9-3B4C-B501-9D3C30857A2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49B7314-0CF1-5A40-AE1B-CC4354098016}"/>
              </a:ext>
            </a:extLst>
          </p:cNvPr>
          <p:cNvSpPr/>
          <p:nvPr/>
        </p:nvSpPr>
        <p:spPr>
          <a:xfrm>
            <a:off x="477416" y="476672"/>
            <a:ext cx="8363272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>
                <a:latin typeface="+mj-ea"/>
                <a:ea typeface="+mj-ea"/>
              </a:rPr>
              <a:t>热力学第零定律表明，一切互为热平衡的系统具有一个数值上相等的共同的宏观性质──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温度</a:t>
            </a:r>
            <a:r>
              <a:rPr lang="zh-CN" altLang="en-US" b="0" dirty="0">
                <a:latin typeface="+mj-ea"/>
                <a:ea typeface="+mj-ea"/>
              </a:rPr>
              <a:t>。</a:t>
            </a:r>
            <a:r>
              <a:rPr lang="zh-CN" altLang="en-US" b="0" dirty="0">
                <a:solidFill>
                  <a:srgbClr val="22A225"/>
                </a:solidFill>
                <a:latin typeface="+mj-ea"/>
                <a:ea typeface="+mj-ea"/>
              </a:rPr>
              <a:t>温度计</a:t>
            </a:r>
            <a:r>
              <a:rPr lang="zh-CN" altLang="en-US" b="0" dirty="0">
                <a:latin typeface="+mj-ea"/>
                <a:ea typeface="+mj-ea"/>
              </a:rPr>
              <a:t>所以能够测定物体温度正是依据这个原理。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D45F88-7E92-A542-8625-E5919F0328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487" b="7573"/>
          <a:stretch/>
        </p:blipFill>
        <p:spPr>
          <a:xfrm>
            <a:off x="1547664" y="2420888"/>
            <a:ext cx="6170476" cy="365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4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68AB3EA-08BF-E948-ABB0-33D3DC14965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2C494CE-2035-6D4C-A454-2AF9EDF4DC49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D356FCB1-DD9D-4C4D-9E62-A2D67AA826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热化学方程式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828C578-CB07-DF4E-9983-F82E2F1EE4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031" y="3350020"/>
            <a:ext cx="8135938" cy="27922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 algn="ctr">
                <a:solidFill>
                  <a:srgbClr val="FF99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注：</a:t>
            </a:r>
            <a:endParaRPr lang="en-US" altLang="zh-CN" b="0" dirty="0">
              <a:solidFill>
                <a:srgbClr val="000000"/>
              </a:solidFill>
              <a:latin typeface="+mn-lt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1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）注明各物质的聚集状态；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g,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l,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 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s,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 </a:t>
            </a:r>
            <a:r>
              <a:rPr lang="en-US" altLang="zh-CN" b="0" dirty="0" err="1">
                <a:solidFill>
                  <a:srgbClr val="000000"/>
                </a:solidFill>
                <a:latin typeface="+mn-lt"/>
                <a:ea typeface="+mj-ea"/>
              </a:rPr>
              <a:t>aq</a:t>
            </a:r>
            <a:endParaRPr lang="en-US" altLang="zh-CN" b="0" dirty="0">
              <a:solidFill>
                <a:srgbClr val="000000"/>
              </a:solidFill>
              <a:latin typeface="+mn-lt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注明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T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P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；不注明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T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、</a:t>
            </a: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P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的反应，皆指反应是常温常压下进行的反应。</a:t>
            </a:r>
            <a:endParaRPr lang="en-US" altLang="zh-CN" b="0" dirty="0">
              <a:solidFill>
                <a:srgbClr val="000000"/>
              </a:solidFill>
              <a:latin typeface="+mn-lt"/>
              <a:ea typeface="+mj-ea"/>
            </a:endParaRPr>
          </a:p>
          <a:p>
            <a:pPr marL="457200" indent="-457200">
              <a:lnSpc>
                <a:spcPct val="150000"/>
              </a:lnSpc>
              <a:buAutoNum type="arabicParenR" startAt="2"/>
            </a:pPr>
            <a:r>
              <a:rPr lang="en-US" altLang="zh-CN" b="0" dirty="0">
                <a:solidFill>
                  <a:srgbClr val="000000"/>
                </a:solidFill>
                <a:latin typeface="+mn-lt"/>
                <a:ea typeface="+mj-ea"/>
              </a:rPr>
              <a:t>Q</a:t>
            </a:r>
            <a:r>
              <a:rPr lang="zh-CN" altLang="en-US" b="0" dirty="0">
                <a:solidFill>
                  <a:srgbClr val="000000"/>
                </a:solidFill>
                <a:latin typeface="+mn-lt"/>
                <a:ea typeface="+mj-ea"/>
              </a:rPr>
              <a:t> 与化学方程式写法有关。</a:t>
            </a:r>
            <a:endParaRPr lang="en-US" altLang="zh-CN" b="0" dirty="0">
              <a:solidFill>
                <a:srgbClr val="000000"/>
              </a:solidFill>
              <a:latin typeface="+mn-lt"/>
              <a:ea typeface="+mj-ea"/>
            </a:endParaRP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4D1BB0F5-635D-4A48-8C33-E6F4DCD6D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338426"/>
            <a:ext cx="544411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ea"/>
                <a:ea typeface="+mj-ea"/>
              </a:rPr>
              <a:t>表明化学反应与热效应的关系的方程式</a:t>
            </a:r>
          </a:p>
        </p:txBody>
      </p:sp>
      <p:sp>
        <p:nvSpPr>
          <p:cNvPr id="13" name="Rectangle 5">
            <a:extLst>
              <a:ext uri="{FF2B5EF4-FFF2-40B4-BE49-F238E27FC236}">
                <a16:creationId xmlns:a16="http://schemas.microsoft.com/office/drawing/2014/main" id="{AB3D0EB4-CB5E-0342-A063-99619D4E7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5792" y="2255168"/>
            <a:ext cx="739140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</a:t>
            </a:r>
            <a:r>
              <a:rPr lang="en-US" altLang="zh-CN" sz="2800" baseline="-300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(g)+3H</a:t>
            </a:r>
            <a:r>
              <a:rPr lang="en-US" altLang="zh-CN" sz="2800" baseline="-300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= 2NH</a:t>
            </a:r>
            <a:r>
              <a:rPr lang="en-US" altLang="zh-CN" sz="2800" baseline="-300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</a:t>
            </a:r>
            <a:r>
              <a:rPr lang="zh-CN" altLang="en-US" sz="2800" b="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Q</a:t>
            </a:r>
            <a:r>
              <a:rPr lang="zh-CN" altLang="en-US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lang="en-US" altLang="zh-CN" sz="2800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= –92.4 kJ/</a:t>
            </a:r>
            <a:r>
              <a:rPr lang="en-US" altLang="zh-CN" sz="2800" dirty="0" err="1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mol</a:t>
            </a:r>
            <a:endParaRPr lang="zh-CN" altLang="en-US" sz="2800" dirty="0">
              <a:solidFill>
                <a:srgbClr val="FF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83341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TextBox 8"/>
          <p:cNvSpPr txBox="1">
            <a:spLocks noChangeArrowheads="1"/>
          </p:cNvSpPr>
          <p:nvPr/>
        </p:nvSpPr>
        <p:spPr bwMode="auto">
          <a:xfrm>
            <a:off x="1908175" y="2133600"/>
            <a:ext cx="4785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3200" dirty="0"/>
              <a:t>3.1</a:t>
            </a:r>
            <a:r>
              <a:rPr lang="zh-CN" altLang="en-US" sz="3200" dirty="0"/>
              <a:t>，</a:t>
            </a:r>
            <a:r>
              <a:rPr lang="en-US" altLang="zh-CN" sz="3200" dirty="0"/>
              <a:t>3.3</a:t>
            </a:r>
            <a:r>
              <a:rPr lang="zh-CN" altLang="en-US" sz="3200" dirty="0"/>
              <a:t>，</a:t>
            </a:r>
            <a:r>
              <a:rPr lang="en-US" altLang="zh-CN" sz="3200" dirty="0"/>
              <a:t>3.7</a:t>
            </a:r>
            <a:r>
              <a:rPr lang="zh-CN" altLang="en-US" sz="3200" dirty="0"/>
              <a:t>，</a:t>
            </a:r>
            <a:r>
              <a:rPr lang="en-US" altLang="zh-CN" sz="3200" dirty="0"/>
              <a:t>3.11</a:t>
            </a:r>
            <a:r>
              <a:rPr lang="zh-CN" altLang="en-US" sz="3200" dirty="0"/>
              <a:t>，</a:t>
            </a:r>
            <a:r>
              <a:rPr lang="en-US" altLang="zh-CN" sz="3200" dirty="0"/>
              <a:t>3.16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8032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习题</a:t>
            </a:r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9387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BAF60D2A-7756-E046-BDC3-6B1051AF72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E710AA4-FDA9-BD4C-9BD6-B2EF200C8B23}"/>
              </a:ext>
            </a:extLst>
          </p:cNvPr>
          <p:cNvSpPr/>
          <p:nvPr/>
        </p:nvSpPr>
        <p:spPr>
          <a:xfrm>
            <a:off x="3779912" y="2519358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3H</a:t>
            </a:r>
            <a:r>
              <a:rPr lang="zh-CN" altLang="en-US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zh-CN" altLang="en-US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⇌</a:t>
            </a: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2NH</a:t>
            </a:r>
            <a:r>
              <a:rPr lang="zh-CN" altLang="en-US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altLang="zh-CN" sz="3200" baseline="-250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altLang="zh-CN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zh-CN" altLang="en-US" sz="3200" dirty="0">
                <a:solidFill>
                  <a:srgbClr val="FF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ED6FE47-4FFD-B348-9968-03BDFE8D7BAC}"/>
              </a:ext>
            </a:extLst>
          </p:cNvPr>
          <p:cNvGrpSpPr/>
          <p:nvPr/>
        </p:nvGrpSpPr>
        <p:grpSpPr>
          <a:xfrm>
            <a:off x="931304" y="1081017"/>
            <a:ext cx="854943" cy="5489236"/>
            <a:chOff x="1684487" y="882011"/>
            <a:chExt cx="854943" cy="5489236"/>
          </a:xfrm>
        </p:grpSpPr>
        <p:sp>
          <p:nvSpPr>
            <p:cNvPr id="6" name="罐形 5">
              <a:extLst>
                <a:ext uri="{FF2B5EF4-FFF2-40B4-BE49-F238E27FC236}">
                  <a16:creationId xmlns:a16="http://schemas.microsoft.com/office/drawing/2014/main" id="{33FA017B-22B7-4544-8D89-9A01CA3F5F9D}"/>
                </a:ext>
              </a:extLst>
            </p:cNvPr>
            <p:cNvSpPr/>
            <p:nvPr/>
          </p:nvSpPr>
          <p:spPr bwMode="auto">
            <a:xfrm>
              <a:off x="1691680" y="3491247"/>
              <a:ext cx="847750" cy="2880000"/>
            </a:xfrm>
            <a:prstGeom prst="can">
              <a:avLst/>
            </a:prstGeom>
            <a:solidFill>
              <a:srgbClr val="0070C0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罐形 6">
              <a:extLst>
                <a:ext uri="{FF2B5EF4-FFF2-40B4-BE49-F238E27FC236}">
                  <a16:creationId xmlns:a16="http://schemas.microsoft.com/office/drawing/2014/main" id="{2DA7959A-3B71-0441-A925-710C28459A34}"/>
                </a:ext>
              </a:extLst>
            </p:cNvPr>
            <p:cNvSpPr/>
            <p:nvPr/>
          </p:nvSpPr>
          <p:spPr bwMode="auto">
            <a:xfrm>
              <a:off x="1691680" y="3491247"/>
              <a:ext cx="847750" cy="288000"/>
            </a:xfrm>
            <a:prstGeom prst="can">
              <a:avLst/>
            </a:prstGeom>
            <a:solidFill>
              <a:srgbClr val="FFFF0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4AE3D9A3-60D8-5E41-BB96-1A825893176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91680" y="908720"/>
              <a:ext cx="0" cy="2870528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B9E37077-69F7-0440-8731-30B63A6FE4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32237" y="882011"/>
              <a:ext cx="0" cy="2870528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0" name="下箭头 9">
              <a:extLst>
                <a:ext uri="{FF2B5EF4-FFF2-40B4-BE49-F238E27FC236}">
                  <a16:creationId xmlns:a16="http://schemas.microsoft.com/office/drawing/2014/main" id="{3FC9B125-D28B-DD47-AC1E-CFB2A72D54DC}"/>
                </a:ext>
              </a:extLst>
            </p:cNvPr>
            <p:cNvSpPr/>
            <p:nvPr/>
          </p:nvSpPr>
          <p:spPr bwMode="auto">
            <a:xfrm>
              <a:off x="2007543" y="2936640"/>
              <a:ext cx="216024" cy="576064"/>
            </a:xfrm>
            <a:prstGeom prst="downArrow">
              <a:avLst/>
            </a:prstGeom>
            <a:solidFill>
              <a:srgbClr val="FF0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罐形 10">
              <a:extLst>
                <a:ext uri="{FF2B5EF4-FFF2-40B4-BE49-F238E27FC236}">
                  <a16:creationId xmlns:a16="http://schemas.microsoft.com/office/drawing/2014/main" id="{A182894F-024F-CE48-BD2C-9E01B0031920}"/>
                </a:ext>
              </a:extLst>
            </p:cNvPr>
            <p:cNvSpPr/>
            <p:nvPr/>
          </p:nvSpPr>
          <p:spPr bwMode="auto">
            <a:xfrm>
              <a:off x="1684487" y="1776780"/>
              <a:ext cx="847750" cy="288000"/>
            </a:xfrm>
            <a:prstGeom prst="can">
              <a:avLst/>
            </a:prstGeom>
            <a:solidFill>
              <a:srgbClr val="FFFF00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B9D0AC82-F2AB-8A43-A152-674359DE9350}"/>
                </a:ext>
              </a:extLst>
            </p:cNvPr>
            <p:cNvSpPr txBox="1"/>
            <p:nvPr/>
          </p:nvSpPr>
          <p:spPr>
            <a:xfrm>
              <a:off x="1750732" y="2497884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i="1" dirty="0" err="1"/>
                <a:t>P</a:t>
              </a:r>
              <a:r>
                <a:rPr kumimoji="1" lang="en-GB" altLang="zh-CN" baseline="-25000" dirty="0" err="1"/>
                <a:t>atm</a:t>
              </a:r>
              <a:endParaRPr kumimoji="1" lang="zh-CN" altLang="en-US" dirty="0"/>
            </a:p>
          </p:txBody>
        </p:sp>
      </p:grpSp>
      <p:sp>
        <p:nvSpPr>
          <p:cNvPr id="13" name="罐形 12">
            <a:extLst>
              <a:ext uri="{FF2B5EF4-FFF2-40B4-BE49-F238E27FC236}">
                <a16:creationId xmlns:a16="http://schemas.microsoft.com/office/drawing/2014/main" id="{42D7E3D8-CC37-0543-B5BC-A1245F3908E8}"/>
              </a:ext>
            </a:extLst>
          </p:cNvPr>
          <p:cNvSpPr/>
          <p:nvPr/>
        </p:nvSpPr>
        <p:spPr bwMode="auto">
          <a:xfrm>
            <a:off x="2195736" y="2017121"/>
            <a:ext cx="823800" cy="4527318"/>
          </a:xfrm>
          <a:prstGeom prst="can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5404C51-898D-7040-9D4D-DEA0F08EEE90}"/>
              </a:ext>
            </a:extLst>
          </p:cNvPr>
          <p:cNvSpPr/>
          <p:nvPr/>
        </p:nvSpPr>
        <p:spPr>
          <a:xfrm>
            <a:off x="2355119" y="3313265"/>
            <a:ext cx="583814" cy="1688742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20000"/>
              </a:lnSpc>
              <a:tabLst>
                <a:tab pos="457200" algn="l"/>
              </a:tabLst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封 闭 体 系</a:t>
            </a:r>
            <a:endParaRPr kumimoji="0" lang="en-US" altLang="zh-CN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pic>
        <p:nvPicPr>
          <p:cNvPr id="15" name="Picture 4" descr="https://timgsa.baidu.com/timg?image&amp;quality=80&amp;size=b9999_10000&amp;sec=1571675748258&amp;di=9b2a1196950f45315adda7a774f33fd6&amp;imgtype=0&amp;src=http%3A%2F%2Fdpic.tiankong.com%2F12%2Fkn%2FQJ8598833006.jpg">
            <a:extLst>
              <a:ext uri="{FF2B5EF4-FFF2-40B4-BE49-F238E27FC236}">
                <a16:creationId xmlns:a16="http://schemas.microsoft.com/office/drawing/2014/main" id="{AAC16F8E-BEBA-7843-A8C6-8853F0C6A9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36296" y="3946943"/>
            <a:ext cx="1645940" cy="173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9F5A9AD-5494-AF46-873F-BF4C872360C9}"/>
              </a:ext>
            </a:extLst>
          </p:cNvPr>
          <p:cNvSpPr txBox="1"/>
          <p:nvPr/>
        </p:nvSpPr>
        <p:spPr>
          <a:xfrm>
            <a:off x="4350570" y="3294705"/>
            <a:ext cx="28857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两个体系</a:t>
            </a:r>
            <a:r>
              <a:rPr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相同吗？</a:t>
            </a:r>
            <a:endParaRPr kumimoji="1" lang="zh-CN" altLang="en-US" b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0F086047-C4CA-0B44-804A-43F75AB05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6126251"/>
            <a:ext cx="512011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恒压反应热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和恒容反应热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74B9BB7-5832-3341-9F9E-26436809C5F3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6B1A0D-1B2E-BDE2-D77C-5F0C9FE245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反应热</a:t>
            </a:r>
          </a:p>
        </p:txBody>
      </p:sp>
    </p:spTree>
    <p:extLst>
      <p:ext uri="{BB962C8B-B14F-4D97-AF65-F5344CB8AC3E}">
        <p14:creationId xmlns:p14="http://schemas.microsoft.com/office/powerpoint/2010/main" val="289895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2"/>
          <p:cNvSpPr txBox="1">
            <a:spLocks noChangeArrowheads="1"/>
          </p:cNvSpPr>
          <p:nvPr/>
        </p:nvSpPr>
        <p:spPr bwMode="auto">
          <a:xfrm>
            <a:off x="-180528" y="1124744"/>
            <a:ext cx="603971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恒压反应热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和恒容反应热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5565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反应热</a:t>
            </a:r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91E4D09C-0C28-4642-ADC4-33F397687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29" y="1954321"/>
            <a:ext cx="5433193" cy="1163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en-US" altLang="zh-CN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(1) </a:t>
            </a:r>
            <a:r>
              <a:rPr kumimoji="0" lang="zh-CN" altLang="en-US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保温杯式量热计：适用于一般溶液反应的热效应测定。此类量热计法所测定的反应热都是在恒压条件下的热效应，称为</a:t>
            </a:r>
            <a:r>
              <a:rPr kumimoji="0" lang="zh-CN" altLang="en-US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恒压反应热</a:t>
            </a: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b="0" i="1" dirty="0" err="1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000" b="0" baseline="-25000" dirty="0" err="1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000" b="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kumimoji="0" lang="zh-CN" altLang="en-US" sz="2000" b="0" dirty="0">
              <a:solidFill>
                <a:srgbClr val="C0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2" name="Text Box 5">
            <a:extLst>
              <a:ext uri="{FF2B5EF4-FFF2-40B4-BE49-F238E27FC236}">
                <a16:creationId xmlns:a16="http://schemas.microsoft.com/office/drawing/2014/main" id="{6A44D8F5-D473-8647-9410-F64D12752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996" y="4717149"/>
            <a:ext cx="5433194" cy="1722523"/>
          </a:xfrm>
          <a:prstGeom prst="rect">
            <a:avLst/>
          </a:prstGeom>
          <a:noFill/>
          <a:ln w="28575">
            <a:solidFill>
              <a:schemeClr val="accent2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反应所放热量</a:t>
            </a:r>
            <a:r>
              <a:rPr kumimoji="0" lang="en-US" altLang="zh-CN" sz="1800" b="0" i="1" dirty="0">
                <a:latin typeface="+mn-lt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应该等于量热计和反应后溶液升温所需的热量其中，</a:t>
            </a:r>
            <a:r>
              <a:rPr kumimoji="0" lang="en-US" altLang="zh-CN" sz="1800" b="0" i="1" dirty="0">
                <a:latin typeface="+mn-lt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是量热计常数，即量热计每升高</a:t>
            </a:r>
            <a:r>
              <a:rPr kumimoji="0" lang="en-US" altLang="zh-CN" sz="1800" b="0" dirty="0" err="1">
                <a:latin typeface="+mn-lt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sz="1800" b="0" dirty="0" err="1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</a:t>
            </a:r>
            <a:r>
              <a:rPr kumimoji="0" lang="en-US" altLang="zh-CN" sz="1800" b="0" dirty="0" err="1">
                <a:latin typeface="+mn-lt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所需的热量，可通过混合已知冷水和热水的能量衡算求得；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latin typeface="+mn-lt"/>
                <a:ea typeface="+mj-ea"/>
                <a:cs typeface="Arial" panose="020B0604020202020204" pitchFamily="34" charset="0"/>
              </a:rPr>
              <a:t>t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是溶液温升值；</a:t>
            </a:r>
            <a:r>
              <a:rPr kumimoji="0" lang="en-US" altLang="zh-CN" sz="1800" b="0" i="1" dirty="0">
                <a:latin typeface="+mn-lt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为溶液的比热；</a:t>
            </a:r>
            <a:r>
              <a:rPr kumimoji="0" lang="en-US" altLang="zh-CN" sz="1800" b="0" i="1" dirty="0">
                <a:latin typeface="+mn-lt"/>
                <a:ea typeface="+mj-ea"/>
                <a:cs typeface="Arial" panose="020B0604020202020204" pitchFamily="34" charset="0"/>
              </a:rPr>
              <a:t>V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</a:rPr>
              <a:t>为反应后溶液的总体积；</a:t>
            </a:r>
            <a:r>
              <a:rPr kumimoji="0" lang="zh-CN" altLang="en-US" sz="1800" b="0" i="1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</a:t>
            </a:r>
            <a:r>
              <a:rPr kumimoji="0" lang="zh-CN" altLang="en-US" sz="1800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为溶液密度。</a:t>
            </a:r>
          </a:p>
        </p:txBody>
      </p:sp>
      <p:pic>
        <p:nvPicPr>
          <p:cNvPr id="14" name="Picture 3">
            <a:extLst>
              <a:ext uri="{FF2B5EF4-FFF2-40B4-BE49-F238E27FC236}">
                <a16:creationId xmlns:a16="http://schemas.microsoft.com/office/drawing/2014/main" id="{F16298BB-CF6A-CD4E-974B-4B972C2069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88" r="7448" b="15893"/>
          <a:stretch/>
        </p:blipFill>
        <p:spPr bwMode="auto">
          <a:xfrm>
            <a:off x="6128227" y="1200749"/>
            <a:ext cx="2840662" cy="4131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6">
            <a:extLst>
              <a:ext uri="{FF2B5EF4-FFF2-40B4-BE49-F238E27FC236}">
                <a16:creationId xmlns:a16="http://schemas.microsoft.com/office/drawing/2014/main" id="{4F612437-69AA-D34E-A155-81F47CFF1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192" y="5378220"/>
            <a:ext cx="2460731" cy="40038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square" lIns="91425" tIns="45712" rIns="91425" bIns="45712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2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保温杯式量热计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723C56-D0CF-D4FB-24AE-F63166DE4BC4}"/>
              </a:ext>
            </a:extLst>
          </p:cNvPr>
          <p:cNvSpPr txBox="1"/>
          <p:nvPr/>
        </p:nvSpPr>
        <p:spPr>
          <a:xfrm>
            <a:off x="643775" y="3389609"/>
            <a:ext cx="4660900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放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＝ 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吸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kumimoji="0" lang="en-US" altLang="zh-CN" sz="2400" i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/>
            <a:r>
              <a:rPr kumimoji="0" lang="en-US" altLang="zh-CN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40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cV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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 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+ </a:t>
            </a:r>
            <a:r>
              <a:rPr kumimoji="0" lang="en-US" altLang="zh-CN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en-US" altLang="zh-CN" sz="24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(</a:t>
            </a:r>
            <a:r>
              <a:rPr kumimoji="0" lang="en-US" altLang="zh-CN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cV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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02A0091-67C8-4DDC-F13E-737FD006FE84}"/>
              </a:ext>
            </a:extLst>
          </p:cNvPr>
          <p:cNvSpPr txBox="1"/>
          <p:nvPr/>
        </p:nvSpPr>
        <p:spPr>
          <a:xfrm>
            <a:off x="6376600" y="5750622"/>
            <a:ext cx="25922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zh-CN" altLang="en-US" sz="1600" b="0" dirty="0">
                <a:latin typeface="+mn-ea"/>
                <a:ea typeface="+mn-ea"/>
                <a:cs typeface="Arial" panose="020B0604020202020204" pitchFamily="34" charset="0"/>
              </a:rPr>
              <a:t>缺点是温度测量精度不高、摩擦生热以及绝热不佳等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5" name="Text Box 3"/>
          <p:cNvSpPr txBox="1">
            <a:spLocks noChangeArrowheads="1"/>
          </p:cNvSpPr>
          <p:nvPr/>
        </p:nvSpPr>
        <p:spPr bwMode="auto">
          <a:xfrm>
            <a:off x="298841" y="828302"/>
            <a:ext cx="4968875" cy="1317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(2)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弹式量热计：适用于测定燃烧热</a:t>
            </a:r>
          </a:p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 由于反应过程中总体积可认为不变，因此称为</a:t>
            </a:r>
            <a:r>
              <a:rPr kumimoji="0" lang="zh-CN" altLang="en-US" sz="20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恒容反应热</a:t>
            </a:r>
            <a:r>
              <a:rPr kumimoji="0"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i="1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000" baseline="-250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sz="2000" dirty="0">
                <a:solidFill>
                  <a:srgbClr val="C0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endParaRPr kumimoji="0" lang="zh-CN" altLang="en-US" sz="2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65956" name="Text Box 4"/>
          <p:cNvSpPr txBox="1">
            <a:spLocks noChangeArrowheads="1"/>
          </p:cNvSpPr>
          <p:nvPr/>
        </p:nvSpPr>
        <p:spPr bwMode="auto">
          <a:xfrm>
            <a:off x="0" y="3228685"/>
            <a:ext cx="5479297" cy="795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设水浴中水量为</a:t>
            </a:r>
            <a:r>
              <a:rPr kumimoji="0" lang="en-US" altLang="zh-CN" sz="2000" b="0" i="1" dirty="0">
                <a:latin typeface="+mn-lt"/>
                <a:ea typeface="+mj-ea"/>
                <a:cs typeface="Arial" panose="020B0604020202020204" pitchFamily="34" charset="0"/>
              </a:rPr>
              <a:t>m 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(g)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，水的比热是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4.18 J/</a:t>
            </a:r>
            <a:r>
              <a:rPr kumimoji="0" lang="en-US" altLang="zh-CN" sz="2000" b="0" dirty="0" err="1">
                <a:latin typeface="+mn-lt"/>
                <a:ea typeface="+mj-ea"/>
                <a:cs typeface="Arial" panose="020B0604020202020204" pitchFamily="34" charset="0"/>
              </a:rPr>
              <a:t>g</a:t>
            </a:r>
            <a:r>
              <a:rPr kumimoji="0" lang="en-US" altLang="zh-CN" sz="2000" b="0" dirty="0" err="1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</a:t>
            </a:r>
            <a:r>
              <a:rPr kumimoji="0" lang="en-US" altLang="zh-CN" sz="2000" b="0" dirty="0" err="1">
                <a:latin typeface="+mn-lt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，温升为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="0" i="1" dirty="0">
                <a:latin typeface="+mn-lt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 (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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C)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，则有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000" b="0" i="1" dirty="0">
                <a:latin typeface="+mn-lt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000" b="0" baseline="-25000" dirty="0">
                <a:latin typeface="+mn-lt"/>
                <a:ea typeface="+mj-ea"/>
                <a:cs typeface="Arial" panose="020B0604020202020204" pitchFamily="34" charset="0"/>
              </a:rPr>
              <a:t>水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 ＝ 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</a:rPr>
              <a:t>4.18 </a:t>
            </a:r>
            <a:r>
              <a:rPr kumimoji="0" lang="en-US" altLang="zh-CN" sz="2000" b="0" i="1" dirty="0">
                <a:latin typeface="+mn-lt"/>
                <a:ea typeface="+mj-ea"/>
                <a:cs typeface="Arial" panose="020B0604020202020204" pitchFamily="34" charset="0"/>
              </a:rPr>
              <a:t>m</a:t>
            </a:r>
            <a:r>
              <a:rPr kumimoji="0" lang="en-US" altLang="zh-CN" sz="1600" b="0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000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="0" i="1" dirty="0" err="1">
                <a:latin typeface="+mn-lt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sz="2000" b="0" dirty="0" err="1">
                <a:latin typeface="+mn-lt"/>
                <a:ea typeface="+mj-ea"/>
                <a:cs typeface="Arial" panose="020B0604020202020204" pitchFamily="34" charset="0"/>
              </a:rPr>
              <a:t>;</a:t>
            </a:r>
            <a:r>
              <a:rPr kumimoji="0" lang="en-US" altLang="zh-CN" sz="2000" b="0" i="1" dirty="0" err="1">
                <a:latin typeface="+mn-lt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000" b="0" baseline="-25000" dirty="0">
                <a:latin typeface="+mn-lt"/>
                <a:ea typeface="+mj-ea"/>
                <a:cs typeface="Arial" panose="020B0604020202020204" pitchFamily="34" charset="0"/>
              </a:rPr>
              <a:t>弹</a:t>
            </a:r>
            <a:r>
              <a:rPr kumimoji="0" lang="zh-CN" altLang="en-US" sz="2000" b="0" dirty="0">
                <a:latin typeface="+mn-lt"/>
                <a:ea typeface="+mj-ea"/>
                <a:cs typeface="Arial" panose="020B0604020202020204" pitchFamily="34" charset="0"/>
              </a:rPr>
              <a:t> ＝ </a:t>
            </a:r>
            <a:r>
              <a:rPr kumimoji="0" lang="en-US" altLang="zh-CN" sz="2000" b="0" i="1" dirty="0" err="1">
                <a:latin typeface="+mn-lt"/>
                <a:ea typeface="+mj-ea"/>
                <a:cs typeface="Arial" panose="020B0604020202020204" pitchFamily="34" charset="0"/>
              </a:rPr>
              <a:t>C</a:t>
            </a:r>
            <a:r>
              <a:rPr kumimoji="0" lang="en-US" altLang="zh-CN" sz="2000" b="0" dirty="0" err="1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="0" i="1" dirty="0" err="1">
                <a:latin typeface="+mn-lt"/>
                <a:ea typeface="+mj-ea"/>
                <a:cs typeface="Arial" panose="020B0604020202020204" pitchFamily="34" charset="0"/>
              </a:rPr>
              <a:t>t</a:t>
            </a:r>
            <a:endParaRPr kumimoji="0" lang="en-US" altLang="zh-CN" sz="2000" b="0" i="1" dirty="0">
              <a:latin typeface="+mn-lt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0964" name="Group 11"/>
          <p:cNvGrpSpPr>
            <a:grpSpLocks/>
          </p:cNvGrpSpPr>
          <p:nvPr/>
        </p:nvGrpSpPr>
        <p:grpSpPr bwMode="auto">
          <a:xfrm>
            <a:off x="5553075" y="762000"/>
            <a:ext cx="3411538" cy="5475288"/>
            <a:chOff x="3790" y="480"/>
            <a:chExt cx="2328" cy="3449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lum bright="-12000"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93"/>
            <a:stretch>
              <a:fillRect/>
            </a:stretch>
          </p:blipFill>
          <p:spPr bwMode="auto">
            <a:xfrm>
              <a:off x="3790" y="480"/>
              <a:ext cx="2328" cy="3449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6" name="Text Box 5"/>
            <p:cNvSpPr txBox="1">
              <a:spLocks noChangeArrowheads="1"/>
            </p:cNvSpPr>
            <p:nvPr/>
          </p:nvSpPr>
          <p:spPr bwMode="auto">
            <a:xfrm>
              <a:off x="4185" y="528"/>
              <a:ext cx="606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温度计</a:t>
              </a:r>
            </a:p>
          </p:txBody>
        </p:sp>
        <p:sp>
          <p:nvSpPr>
            <p:cNvPr id="40967" name="Text Box 6"/>
            <p:cNvSpPr txBox="1">
              <a:spLocks noChangeArrowheads="1"/>
            </p:cNvSpPr>
            <p:nvPr/>
          </p:nvSpPr>
          <p:spPr bwMode="auto">
            <a:xfrm>
              <a:off x="4595" y="777"/>
              <a:ext cx="717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引燃线</a:t>
              </a:r>
            </a:p>
          </p:txBody>
        </p:sp>
        <p:sp>
          <p:nvSpPr>
            <p:cNvPr id="40968" name="Text Box 7"/>
            <p:cNvSpPr txBox="1">
              <a:spLocks noChangeArrowheads="1"/>
            </p:cNvSpPr>
            <p:nvPr/>
          </p:nvSpPr>
          <p:spPr bwMode="auto">
            <a:xfrm>
              <a:off x="5280" y="528"/>
              <a:ext cx="592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>
                  <a:solidFill>
                    <a:srgbClr val="002060"/>
                  </a:solidFill>
                </a:rPr>
                <a:t>搅拌器</a:t>
              </a:r>
            </a:p>
          </p:txBody>
        </p:sp>
        <p:sp>
          <p:nvSpPr>
            <p:cNvPr id="40969" name="Text Box 8"/>
            <p:cNvSpPr txBox="1">
              <a:spLocks noChangeArrowheads="1"/>
            </p:cNvSpPr>
            <p:nvPr/>
          </p:nvSpPr>
          <p:spPr bwMode="auto">
            <a:xfrm>
              <a:off x="4704" y="3264"/>
              <a:ext cx="480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>
                  <a:latin typeface="+mj-ea"/>
                  <a:ea typeface="+mj-ea"/>
                </a:rPr>
                <a:t>钢弹</a:t>
              </a:r>
            </a:p>
          </p:txBody>
        </p:sp>
        <p:sp>
          <p:nvSpPr>
            <p:cNvPr id="40970" name="Text Box 9"/>
            <p:cNvSpPr txBox="1">
              <a:spLocks noChangeArrowheads="1"/>
            </p:cNvSpPr>
            <p:nvPr/>
          </p:nvSpPr>
          <p:spPr bwMode="auto">
            <a:xfrm>
              <a:off x="3907" y="3264"/>
              <a:ext cx="681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dirty="0">
                  <a:latin typeface="+mj-ea"/>
                  <a:ea typeface="+mj-ea"/>
                </a:rPr>
                <a:t>绝热套</a:t>
              </a:r>
            </a:p>
          </p:txBody>
        </p:sp>
        <p:sp>
          <p:nvSpPr>
            <p:cNvPr id="40971" name="Text Box 10"/>
            <p:cNvSpPr txBox="1">
              <a:spLocks noChangeArrowheads="1"/>
            </p:cNvSpPr>
            <p:nvPr/>
          </p:nvSpPr>
          <p:spPr bwMode="auto">
            <a:xfrm>
              <a:off x="3957" y="3638"/>
              <a:ext cx="1968" cy="291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+mj-ea"/>
                  <a:ea typeface="+mj-ea"/>
                </a:rPr>
                <a:t>弹式量热器</a:t>
              </a:r>
            </a:p>
          </p:txBody>
        </p:sp>
      </p:grpSp>
      <p:sp>
        <p:nvSpPr>
          <p:cNvPr id="1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z="1400" smtClean="0"/>
              <a:pPr>
                <a:defRPr/>
              </a:pPr>
              <a:t>22</a:t>
            </a:fld>
            <a:endParaRPr lang="en-US" altLang="zh-CN" sz="14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A3A1B6B-FF39-F7A2-7A87-02F4C7461B5F}"/>
              </a:ext>
            </a:extLst>
          </p:cNvPr>
          <p:cNvSpPr txBox="1"/>
          <p:nvPr/>
        </p:nvSpPr>
        <p:spPr>
          <a:xfrm>
            <a:off x="253945" y="4578941"/>
            <a:ext cx="4971405" cy="1056508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其中</a:t>
            </a:r>
            <a:r>
              <a:rPr kumimoji="0" lang="en-US" altLang="zh-CN" sz="1800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也是量热计常数，各个量热计的</a:t>
            </a:r>
            <a:r>
              <a:rPr kumimoji="0" lang="en-US" altLang="zh-CN" sz="1800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zh-CN" altLang="en-US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值不同，所以先要用标准物质进行标定。常用的 标准物是苯甲酸，它的燃烧热为 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3.23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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10</a:t>
            </a:r>
            <a:r>
              <a:rPr kumimoji="0" lang="en-US" altLang="zh-CN" sz="1800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 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kJ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18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sz="1800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sz="1800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endParaRPr kumimoji="0" lang="zh-CN" altLang="en-US" sz="1800" b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46FC485-EB0C-DB8D-FC23-0B3E683A533B}"/>
              </a:ext>
            </a:extLst>
          </p:cNvPr>
          <p:cNvSpPr txBox="1"/>
          <p:nvPr/>
        </p:nvSpPr>
        <p:spPr>
          <a:xfrm>
            <a:off x="640650" y="2385570"/>
            <a:ext cx="4584700" cy="461665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pPr algn="ctr"/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放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＝ 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吸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	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＝ 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水</a:t>
            </a:r>
            <a:r>
              <a:rPr kumimoji="0" lang="zh-CN" altLang="en-US" sz="24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＋</a:t>
            </a:r>
            <a:r>
              <a:rPr kumimoji="0" lang="en-US" altLang="zh-CN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zh-CN" altLang="en-US" sz="24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弹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C801662-8F0D-3440-B2F0-559895811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FC1675-5EB7-FF41-81B4-C39A17625C9E}"/>
              </a:ext>
            </a:extLst>
          </p:cNvPr>
          <p:cNvSpPr txBox="1"/>
          <p:nvPr/>
        </p:nvSpPr>
        <p:spPr>
          <a:xfrm>
            <a:off x="1187624" y="548680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0" dirty="0">
                <a:latin typeface="+mj-ea"/>
                <a:ea typeface="+mj-ea"/>
              </a:rPr>
              <a:t>恒压和恒容</a:t>
            </a:r>
            <a:r>
              <a:rPr kumimoji="1" lang="zh-CN" altLang="en-US" sz="2800" b="0" dirty="0">
                <a:latin typeface="+mj-ea"/>
                <a:ea typeface="+mj-ea"/>
              </a:rPr>
              <a:t>方式下反应释放的热是不同的</a:t>
            </a:r>
          </a:p>
        </p:txBody>
      </p:sp>
      <p:pic>
        <p:nvPicPr>
          <p:cNvPr id="6" name="Picture 2" descr="https://timgsa.baidu.com/timg?image&amp;quality=80&amp;size=b9999_10000&amp;sec=1571682888739&amp;di=5d07c501231a1d34220438459bc73a26&amp;imgtype=0&amp;src=http%3A%2F%2F5b0988e595225.cdn.sohucs.com%2Fimages%2F20170906%2F91be373ea88943cfb1f8f7d5459fae4a.jpeg">
            <a:extLst>
              <a:ext uri="{FF2B5EF4-FFF2-40B4-BE49-F238E27FC236}">
                <a16:creationId xmlns:a16="http://schemas.microsoft.com/office/drawing/2014/main" id="{78BC2ACF-A24C-6C4D-BB83-3C3020BA4F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180" y="1205123"/>
            <a:ext cx="2294167" cy="303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imgsa.baidu.com/timg?image&amp;quality=80&amp;size=b9999_10000&amp;sec=1571682980514&amp;di=fcc3b275c78e4d6cb9b7994a07425759&amp;imgtype=jpg&amp;src=http%3A%2F%2F5b0988e595225.cdn.sohucs.com%2Fimages%2F20180131%2Fd38f84342794445c8e8bced73b09f026.jpeg">
            <a:extLst>
              <a:ext uri="{FF2B5EF4-FFF2-40B4-BE49-F238E27FC236}">
                <a16:creationId xmlns:a16="http://schemas.microsoft.com/office/drawing/2014/main" id="{0D6A078A-CFBD-3F4A-83C5-8CF6E4F4C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793" y="1659918"/>
            <a:ext cx="3122446" cy="2329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s://timgsa.baidu.com/timg?image&amp;quality=80&amp;size=b9999_10000&amp;sec=1571683047306&amp;di=8f1bd2926be232a6f9c5a9dba5e3e84f&amp;imgtype=0&amp;src=http%3A%2F%2Fhbimg.b0.upaiyun.com%2F34b85a31ef2c514ca2a9c6c607d54fd5315f230424e06-U0gu5p_fw658">
            <a:extLst>
              <a:ext uri="{FF2B5EF4-FFF2-40B4-BE49-F238E27FC236}">
                <a16:creationId xmlns:a16="http://schemas.microsoft.com/office/drawing/2014/main" id="{04792DE2-A9F9-1640-A876-9E3A3453F1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611" y="1557799"/>
            <a:ext cx="2057825" cy="253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7964AF5-EEF5-694A-AE67-7002372A92DD}"/>
              </a:ext>
            </a:extLst>
          </p:cNvPr>
          <p:cNvSpPr txBox="1"/>
          <p:nvPr/>
        </p:nvSpPr>
        <p:spPr>
          <a:xfrm>
            <a:off x="457200" y="4626429"/>
            <a:ext cx="8110147" cy="1057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GB" sz="2800" dirty="0">
                <a:latin typeface="+mj-ea"/>
                <a:ea typeface="+mj-ea"/>
              </a:rPr>
              <a:t>使</a:t>
            </a:r>
            <a:r>
              <a:rPr lang="zh-CN" altLang="en-US" sz="2800" dirty="0">
                <a:latin typeface="+mj-ea"/>
                <a:ea typeface="+mj-ea"/>
              </a:rPr>
              <a:t>物体发生相同的温度变化，传递的热方式和大小可以是不同的</a:t>
            </a:r>
            <a:endParaRPr kumimoji="1" lang="zh-CN" altLang="en-US" sz="2800" dirty="0">
              <a:solidFill>
                <a:srgbClr val="FF00FF"/>
              </a:solidFill>
              <a:latin typeface="+mj-ea"/>
              <a:ea typeface="+mj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2FCE2D-8EA3-A24A-B528-A5DAD3367697}"/>
              </a:ext>
            </a:extLst>
          </p:cNvPr>
          <p:cNvSpPr/>
          <p:nvPr/>
        </p:nvSpPr>
        <p:spPr>
          <a:xfrm>
            <a:off x="3664075" y="5805264"/>
            <a:ext cx="1988045" cy="523220"/>
          </a:xfrm>
          <a:prstGeom prst="rect">
            <a:avLst/>
          </a:prstGeom>
          <a:ln w="28575">
            <a:solidFill>
              <a:srgbClr val="FF00FF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rgbClr val="FF00FF"/>
                </a:solidFill>
                <a:latin typeface="+mj-ea"/>
                <a:ea typeface="+mj-ea"/>
              </a:rPr>
              <a:t>热是过程量</a:t>
            </a:r>
            <a:endParaRPr lang="zh-CN" alt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896295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BE2B702-A0FF-C24E-87B2-22AD213ACC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843491D-EB32-4B4D-9C79-AC9C74AD3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60891"/>
            <a:ext cx="1026914" cy="6291656"/>
          </a:xfrm>
          <a:prstGeom prst="rect">
            <a:avLst/>
          </a:prstGeom>
        </p:spPr>
      </p:pic>
      <p:sp>
        <p:nvSpPr>
          <p:cNvPr id="20" name="Text Box 4">
            <a:extLst>
              <a:ext uri="{FF2B5EF4-FFF2-40B4-BE49-F238E27FC236}">
                <a16:creationId xmlns:a16="http://schemas.microsoft.com/office/drawing/2014/main" id="{45D32BCC-EC73-0343-A900-F528F77CEA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1614" y="1927827"/>
            <a:ext cx="3600772" cy="15700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280988" algn="l"/>
              </a:tabLst>
              <a:defRPr/>
            </a:pPr>
            <a:r>
              <a:rPr kumimoji="0" lang="en-US" altLang="zh-CN" i="1" dirty="0">
                <a:latin typeface="+mn-lt"/>
                <a:cs typeface="Arial" panose="020B0604020202020204" pitchFamily="34" charset="0"/>
              </a:rPr>
              <a:t>W</a:t>
            </a:r>
            <a:r>
              <a:rPr kumimoji="0" lang="en-US" altLang="zh-CN" dirty="0">
                <a:latin typeface="+mn-lt"/>
                <a:cs typeface="Arial" panose="020B0604020202020204" pitchFamily="34" charset="0"/>
              </a:rPr>
              <a:t> =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</a:rPr>
              <a:t>F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WP MathA" pitchFamily="2" charset="2"/>
              </a:rPr>
              <a:t>d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  =  (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WP MathA" pitchFamily="2" charset="2"/>
              </a:rPr>
              <a:t>P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WP MathA" pitchFamily="2" charset="2"/>
              </a:rPr>
              <a:t>A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)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WP MathA" pitchFamily="2" charset="2"/>
              </a:rPr>
              <a:t>h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  </a:t>
            </a:r>
          </a:p>
          <a:p>
            <a:pPr eaLnBrk="0" hangingPunct="0">
              <a:spcBef>
                <a:spcPct val="50000"/>
              </a:spcBef>
              <a:tabLst>
                <a:tab pos="280988" algn="l"/>
              </a:tabLst>
              <a:defRPr/>
            </a:pPr>
            <a:r>
              <a:rPr kumimoji="0" lang="en-US" altLang="zh-CN" dirty="0">
                <a:latin typeface="+mn-lt"/>
                <a:cs typeface="Arial" panose="020B0604020202020204" pitchFamily="34" charset="0"/>
                <a:sym typeface="WP MathA" pitchFamily="2" charset="2"/>
              </a:rPr>
              <a:t>	 =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WP MathA" pitchFamily="2" charset="2"/>
              </a:rPr>
              <a:t>P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V</a:t>
            </a:r>
          </a:p>
          <a:p>
            <a:pPr eaLnBrk="0" hangingPunct="0">
              <a:spcBef>
                <a:spcPct val="50000"/>
              </a:spcBef>
              <a:tabLst>
                <a:tab pos="280988" algn="l"/>
              </a:tabLst>
              <a:defRPr/>
            </a:pP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W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Symbol" pitchFamily="18" charset="2"/>
              </a:rPr>
              <a:t> = -</a:t>
            </a:r>
            <a:r>
              <a:rPr kumimoji="0" lang="en-US" altLang="zh-CN" i="1" dirty="0" err="1">
                <a:latin typeface="+mn-lt"/>
                <a:cs typeface="Arial" panose="020B0604020202020204" pitchFamily="34" charset="0"/>
                <a:sym typeface="Symbol" pitchFamily="18" charset="2"/>
              </a:rPr>
              <a:t>P</a:t>
            </a:r>
            <a:r>
              <a:rPr kumimoji="0" lang="en-US" altLang="zh-CN" baseline="-25000" dirty="0" err="1">
                <a:latin typeface="+mn-lt"/>
                <a:cs typeface="Arial" panose="020B0604020202020204" pitchFamily="34" charset="0"/>
                <a:sym typeface="Symbol" pitchFamily="18" charset="2"/>
              </a:rPr>
              <a:t>ext</a:t>
            </a:r>
            <a:r>
              <a:rPr kumimoji="0" lang="en-US" altLang="zh-CN" baseline="-25000" dirty="0">
                <a:latin typeface="+mn-lt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latin typeface="+mn-lt"/>
                <a:cs typeface="Arial" panose="020B0604020202020204" pitchFamily="34" charset="0"/>
              </a:rPr>
              <a:t> </a:t>
            </a:r>
            <a:r>
              <a:rPr kumimoji="0" lang="en-US" altLang="zh-CN" dirty="0">
                <a:latin typeface="+mn-lt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latin typeface="+mn-lt"/>
                <a:cs typeface="Arial" panose="020B0604020202020204" pitchFamily="34" charset="0"/>
                <a:sym typeface="Symbol" pitchFamily="18" charset="2"/>
              </a:rPr>
              <a:t>V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C4E89B8-DC63-4A4F-80D5-C9E21CA931E5}"/>
              </a:ext>
            </a:extLst>
          </p:cNvPr>
          <p:cNvSpPr/>
          <p:nvPr/>
        </p:nvSpPr>
        <p:spPr>
          <a:xfrm>
            <a:off x="2771614" y="909122"/>
            <a:ext cx="20778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algn="ctr"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体积膨胀功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71B2A71-4E4E-C048-8012-69E85637DBC4}"/>
              </a:ext>
            </a:extLst>
          </p:cNvPr>
          <p:cNvSpPr txBox="1"/>
          <p:nvPr/>
        </p:nvSpPr>
        <p:spPr>
          <a:xfrm>
            <a:off x="1593602" y="1370787"/>
            <a:ext cx="407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B15E0B7-3F39-2E40-8C3E-0291DF8F6762}"/>
              </a:ext>
            </a:extLst>
          </p:cNvPr>
          <p:cNvSpPr txBox="1"/>
          <p:nvPr/>
        </p:nvSpPr>
        <p:spPr>
          <a:xfrm>
            <a:off x="887414" y="2348880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GB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endParaRPr kumimoji="1"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1130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D890C83-A3C8-A349-B951-305F7CBA45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E0C952B1-EA29-8A4E-9681-FB83712884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能量变化的形式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–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 功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 (W)</a:t>
            </a:r>
            <a:endParaRPr lang="zh-CN" altLang="en-US" sz="3200" dirty="0">
              <a:solidFill>
                <a:schemeClr val="accent2">
                  <a:lumMod val="50000"/>
                </a:schemeClr>
              </a:solidFill>
              <a:latin typeface="+mn-lt"/>
              <a:ea typeface="+mj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AE201E-120C-AE49-9852-C558AD85FA0C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0C1B89-8D22-B24F-B577-1720B0BE654A}"/>
              </a:ext>
            </a:extLst>
          </p:cNvPr>
          <p:cNvSpPr/>
          <p:nvPr/>
        </p:nvSpPr>
        <p:spPr>
          <a:xfrm>
            <a:off x="114300" y="1189766"/>
            <a:ext cx="8915400" cy="2265941"/>
          </a:xfrm>
          <a:prstGeom prst="rect">
            <a:avLst/>
          </a:prstGeom>
          <a:ln w="22225">
            <a:noFill/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功 </a:t>
            </a: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(work, </a:t>
            </a:r>
            <a:r>
              <a:rPr kumimoji="0" lang="en-US" altLang="zh-CN" b="0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：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体系对抗外力运动会作功。</a:t>
            </a:r>
            <a:endParaRPr kumimoji="0" lang="en-US" altLang="zh-CN" b="0" dirty="0">
              <a:latin typeface="+mn-lt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defRPr/>
            </a:pP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Work = (Force) </a:t>
            </a: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 (</a:t>
            </a: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Distance)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buFont typeface="Wingdings" pitchFamily="2" charset="2"/>
              <a:buChar char="l"/>
              <a:defRPr/>
            </a:pP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化学变化   </a:t>
            </a:r>
            <a:r>
              <a:rPr kumimoji="0" lang="en-US" altLang="zh-CN" b="0" i="1" dirty="0">
                <a:latin typeface="+mn-lt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baseline="-25000" dirty="0">
                <a:latin typeface="+mn-lt"/>
                <a:ea typeface="+mj-ea"/>
                <a:cs typeface="Arial" panose="020B0604020202020204" pitchFamily="34" charset="0"/>
              </a:rPr>
              <a:t>e</a:t>
            </a:r>
            <a:r>
              <a:rPr kumimoji="0" lang="zh-CN" altLang="en-US" b="0" baseline="-25000" dirty="0">
                <a:latin typeface="+mn-lt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体积膨胀功</a:t>
            </a:r>
            <a:endParaRPr kumimoji="0" lang="en-US" altLang="zh-CN" b="0" dirty="0">
              <a:solidFill>
                <a:schemeClr val="accent2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defRPr/>
            </a:pPr>
            <a:r>
              <a:rPr kumimoji="0" lang="en-US" altLang="zh-CN" b="0" i="1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		</a:t>
            </a:r>
            <a:r>
              <a:rPr kumimoji="0" lang="en-US" altLang="zh-CN" b="0" i="1" dirty="0">
                <a:latin typeface="+mn-lt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’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 其他功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,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机械功、电功等</a:t>
            </a:r>
            <a:endParaRPr kumimoji="0" lang="en-US" altLang="zh-CN" b="0" dirty="0">
              <a:latin typeface="+mn-lt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FF0000"/>
              </a:buClr>
              <a:defRPr/>
            </a:pPr>
            <a:r>
              <a:rPr kumimoji="0" lang="en-US" altLang="zh-CN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		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环境对体系做功取</a:t>
            </a:r>
            <a:r>
              <a:rPr kumimoji="0" lang="zh-CN" altLang="en-US" b="0" dirty="0">
                <a:solidFill>
                  <a:srgbClr val="FF0000"/>
                </a:solidFill>
                <a:latin typeface="+mn-lt"/>
                <a:ea typeface="+mj-ea"/>
                <a:cs typeface="Arial" panose="020B0604020202020204" pitchFamily="34" charset="0"/>
              </a:rPr>
              <a:t>正值</a:t>
            </a:r>
            <a:r>
              <a:rPr kumimoji="0" lang="zh-CN" altLang="en-US" b="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，体系对环境做功取</a:t>
            </a:r>
            <a:r>
              <a:rPr kumimoji="0" lang="zh-CN" altLang="en-US" b="0" dirty="0">
                <a:solidFill>
                  <a:srgbClr val="FF0000"/>
                </a:solidFill>
                <a:latin typeface="+mn-lt"/>
                <a:ea typeface="+mj-ea"/>
                <a:cs typeface="Arial" panose="020B0604020202020204" pitchFamily="34" charset="0"/>
              </a:rPr>
              <a:t>负值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CA580B9-E61D-D44B-ADB3-2F08BABC27D9}"/>
              </a:ext>
            </a:extLst>
          </p:cNvPr>
          <p:cNvSpPr txBox="1"/>
          <p:nvPr/>
        </p:nvSpPr>
        <p:spPr>
          <a:xfrm>
            <a:off x="1979712" y="3718726"/>
            <a:ext cx="4758034" cy="19495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/>
              <a:t>W = 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WP MathA" pitchFamily="2" charset="2"/>
              </a:rPr>
              <a:t>P 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		</a:t>
            </a:r>
            <a:r>
              <a:rPr lang="zh-CN" altLang="en-US" sz="2800" dirty="0"/>
              <a:t>体积膨胀功</a:t>
            </a:r>
            <a:endParaRPr kumimoji="0" lang="en-US" altLang="zh-CN" sz="2800" i="1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800" dirty="0"/>
              <a:t>W = </a:t>
            </a:r>
            <a:r>
              <a:rPr kumimoji="1" lang="en-US" altLang="zh-CN" sz="2800" i="1" dirty="0"/>
              <a:t>F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WP MathA" pitchFamily="2" charset="2"/>
              </a:rPr>
              <a:t> 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i="1" dirty="0"/>
              <a:t>S		</a:t>
            </a:r>
            <a:r>
              <a:rPr lang="zh-CN" altLang="en-US" sz="2800" dirty="0"/>
              <a:t>机械功</a:t>
            </a:r>
            <a:endParaRPr kumimoji="1" lang="en-US" altLang="zh-CN" sz="2800" i="1" dirty="0"/>
          </a:p>
          <a:p>
            <a:pPr>
              <a:lnSpc>
                <a:spcPct val="150000"/>
              </a:lnSpc>
            </a:pPr>
            <a:r>
              <a:rPr lang="en-US" altLang="zh-CN" sz="2800" dirty="0"/>
              <a:t>W = </a:t>
            </a:r>
            <a:r>
              <a:rPr lang="en-US" altLang="zh-CN" sz="2800" i="1" dirty="0"/>
              <a:t>Q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WP MathA" pitchFamily="2" charset="2"/>
              </a:rPr>
              <a:t> </a:t>
            </a:r>
            <a:r>
              <a:rPr kumimoji="0" lang="en-US" altLang="zh-CN" sz="28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800" i="1" dirty="0"/>
              <a:t>U		</a:t>
            </a:r>
            <a:r>
              <a:rPr lang="zh-CN" altLang="en-US" sz="2800" dirty="0"/>
              <a:t>电功</a:t>
            </a:r>
            <a:endParaRPr lang="en-US" altLang="zh-CN" sz="2800" i="1" dirty="0"/>
          </a:p>
        </p:txBody>
      </p:sp>
    </p:spTree>
    <p:extLst>
      <p:ext uri="{BB962C8B-B14F-4D97-AF65-F5344CB8AC3E}">
        <p14:creationId xmlns:p14="http://schemas.microsoft.com/office/powerpoint/2010/main" val="2974760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体积膨胀功</a:t>
            </a:r>
          </a:p>
        </p:txBody>
      </p:sp>
      <p:sp>
        <p:nvSpPr>
          <p:cNvPr id="11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z="1100" smtClean="0"/>
              <a:pPr>
                <a:defRPr/>
              </a:pPr>
              <a:t>26</a:t>
            </a:fld>
            <a:endParaRPr lang="en-US" altLang="zh-CN" sz="1100" dirty="0"/>
          </a:p>
        </p:txBody>
      </p:sp>
      <p:pic>
        <p:nvPicPr>
          <p:cNvPr id="10" name="Picture 4" descr="FG07_07">
            <a:extLst>
              <a:ext uri="{FF2B5EF4-FFF2-40B4-BE49-F238E27FC236}">
                <a16:creationId xmlns:a16="http://schemas.microsoft.com/office/drawing/2014/main" id="{24B5AC5F-6D65-5844-847F-9931C979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1958" y="2204864"/>
            <a:ext cx="3060700" cy="3109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5F95B12F-85D3-FE4B-9FC3-B08AA681FD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56" y="5445224"/>
            <a:ext cx="2351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0" dirty="0">
                <a:latin typeface="+mj-ea"/>
                <a:ea typeface="+mj-ea"/>
              </a:rPr>
              <a:t>氯酸钾的热分解</a:t>
            </a:r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A73376C1-D942-E041-A496-BFD759D7A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lum bright="-48000" contrast="7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1" t="52429" r="5130" b="8331"/>
          <a:stretch/>
        </p:blipFill>
        <p:spPr bwMode="auto">
          <a:xfrm>
            <a:off x="4613250" y="3815107"/>
            <a:ext cx="1551867" cy="1296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D5D55BB8-A5FE-3242-AE2F-C020E25B5EDC}"/>
              </a:ext>
            </a:extLst>
          </p:cNvPr>
          <p:cNvCxnSpPr/>
          <p:nvPr/>
        </p:nvCxnSpPr>
        <p:spPr bwMode="auto">
          <a:xfrm>
            <a:off x="5751298" y="3905969"/>
            <a:ext cx="1872208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43E40D29-27F4-9340-8098-3EA9EEA55EF4}"/>
              </a:ext>
            </a:extLst>
          </p:cNvPr>
          <p:cNvCxnSpPr/>
          <p:nvPr/>
        </p:nvCxnSpPr>
        <p:spPr bwMode="auto">
          <a:xfrm>
            <a:off x="5767536" y="5029329"/>
            <a:ext cx="1872208" cy="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A3780F3-C0EC-2844-A7F9-749B66593DF9}"/>
              </a:ext>
            </a:extLst>
          </p:cNvPr>
          <p:cNvCxnSpPr>
            <a:cxnSpLocks/>
          </p:cNvCxnSpPr>
          <p:nvPr/>
        </p:nvCxnSpPr>
        <p:spPr bwMode="auto">
          <a:xfrm>
            <a:off x="7623506" y="3905969"/>
            <a:ext cx="0" cy="1123360"/>
          </a:xfrm>
          <a:prstGeom prst="line">
            <a:avLst/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BC6146-2FB3-3E46-A2B1-F0B3A2446D6A}"/>
              </a:ext>
            </a:extLst>
          </p:cNvPr>
          <p:cNvSpPr txBox="1"/>
          <p:nvPr/>
        </p:nvSpPr>
        <p:spPr>
          <a:xfrm>
            <a:off x="5060030" y="425498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i="1" dirty="0"/>
              <a:t>P</a:t>
            </a:r>
            <a:endParaRPr kumimoji="1" lang="zh-CN" altLang="en-US" i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3B7780F-5FB7-8045-BEC3-38ABCD5392D0}"/>
              </a:ext>
            </a:extLst>
          </p:cNvPr>
          <p:cNvSpPr txBox="1"/>
          <p:nvPr/>
        </p:nvSpPr>
        <p:spPr>
          <a:xfrm>
            <a:off x="6398081" y="4236817"/>
            <a:ext cx="80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0" dirty="0">
                <a:latin typeface="+mj-ea"/>
                <a:ea typeface="+mj-ea"/>
              </a:rPr>
              <a:t>真空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C7955EE-F42F-0845-B660-E0E9CC068B93}"/>
              </a:ext>
            </a:extLst>
          </p:cNvPr>
          <p:cNvSpPr txBox="1"/>
          <p:nvPr/>
        </p:nvSpPr>
        <p:spPr>
          <a:xfrm>
            <a:off x="5036421" y="5479294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b="0" dirty="0">
                <a:latin typeface="+mj-ea"/>
                <a:ea typeface="+mj-ea"/>
              </a:rPr>
              <a:t>气体</a:t>
            </a:r>
            <a:r>
              <a:rPr lang="zh-CN" altLang="en-US" b="0" dirty="0">
                <a:latin typeface="+mj-ea"/>
                <a:ea typeface="+mj-ea"/>
              </a:rPr>
              <a:t>向真空膨胀</a:t>
            </a:r>
            <a:endParaRPr kumimoji="1" lang="zh-CN" altLang="en-US" b="0" dirty="0">
              <a:latin typeface="+mj-ea"/>
              <a:ea typeface="+mj-ea"/>
            </a:endParaRPr>
          </a:p>
        </p:txBody>
      </p:sp>
      <p:pic>
        <p:nvPicPr>
          <p:cNvPr id="20" name="Picture 4" descr="https://timgsa.baidu.com/timg?image&amp;quality=80&amp;size=b9999_10000&amp;sec=1571675748258&amp;di=9b2a1196950f45315adda7a774f33fd6&amp;imgtype=0&amp;src=http%3A%2F%2Fdpic.tiankong.com%2F12%2Fkn%2FQJ8598833006.jpg">
            <a:extLst>
              <a:ext uri="{FF2B5EF4-FFF2-40B4-BE49-F238E27FC236}">
                <a16:creationId xmlns:a16="http://schemas.microsoft.com/office/drawing/2014/main" id="{F119B3A0-F86D-CF40-A0F4-B1C095FE4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94272" y="2750316"/>
            <a:ext cx="1132306" cy="1192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0B24D1C4-FB15-014C-810C-2F061093D80F}"/>
              </a:ext>
            </a:extLst>
          </p:cNvPr>
          <p:cNvSpPr txBox="1"/>
          <p:nvPr/>
        </p:nvSpPr>
        <p:spPr>
          <a:xfrm>
            <a:off x="5299052" y="2957186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dirty="0"/>
              <a:t>W </a:t>
            </a:r>
            <a:r>
              <a:rPr lang="zh-CN" altLang="en-US" dirty="0"/>
              <a:t> </a:t>
            </a:r>
            <a:r>
              <a:rPr lang="en-GB" altLang="zh-CN" dirty="0"/>
              <a:t>= </a:t>
            </a:r>
            <a:r>
              <a:rPr lang="zh-CN" altLang="en-US" dirty="0"/>
              <a:t>？ </a:t>
            </a:r>
            <a:r>
              <a:rPr lang="en-US" altLang="zh-CN" dirty="0"/>
              <a:t>0</a:t>
            </a:r>
            <a:endParaRPr kumimoji="1"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A227CE-025E-E692-0415-041861ED3D58}"/>
              </a:ext>
            </a:extLst>
          </p:cNvPr>
          <p:cNvSpPr txBox="1"/>
          <p:nvPr/>
        </p:nvSpPr>
        <p:spPr>
          <a:xfrm>
            <a:off x="2355850" y="1141158"/>
            <a:ext cx="4572000" cy="576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W = </a:t>
            </a:r>
            <a:r>
              <a:rPr kumimoji="0" lang="en-US" altLang="zh-CN" sz="2400" i="1" dirty="0">
                <a:latin typeface="Arial" panose="020B0604020202020204" pitchFamily="34" charset="0"/>
                <a:cs typeface="Arial" panose="020B0604020202020204" pitchFamily="34" charset="0"/>
                <a:sym typeface="WP MathA" pitchFamily="2" charset="2"/>
              </a:rPr>
              <a:t>P </a:t>
            </a:r>
            <a:r>
              <a:rPr kumimoji="0" lang="en-US" altLang="zh-CN" sz="24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400" i="1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V		</a:t>
            </a:r>
            <a:r>
              <a:rPr lang="zh-CN" altLang="en-US" sz="2400" dirty="0"/>
              <a:t>体积膨胀功</a:t>
            </a:r>
            <a:endParaRPr kumimoji="0" lang="en-US" altLang="zh-CN" sz="2400" i="1" dirty="0">
              <a:latin typeface="Arial" panose="020B0604020202020204" pitchFamily="34" charset="0"/>
              <a:cs typeface="Arial" panose="020B0604020202020204" pitchFamily="34" charset="0"/>
              <a:sym typeface="Symbol" pitchFamily="18" charset="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5362690-4187-1D43-B2A1-980770862DC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  <p:sp>
        <p:nvSpPr>
          <p:cNvPr id="3" name="Text Box 12">
            <a:extLst>
              <a:ext uri="{FF2B5EF4-FFF2-40B4-BE49-F238E27FC236}">
                <a16:creationId xmlns:a16="http://schemas.microsoft.com/office/drawing/2014/main" id="{827FD75A-F8EE-4F43-8267-B2549D04DF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4881597"/>
            <a:ext cx="8519864" cy="1350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spcAft>
                <a:spcPct val="20000"/>
              </a:spcAft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过程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A:  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= 1*(12-2)=10 kPa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dm</a:t>
            </a:r>
            <a:r>
              <a:rPr kumimoji="0" lang="en-US" altLang="zh-CN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3</a:t>
            </a:r>
          </a:p>
          <a:p>
            <a:pPr>
              <a:lnSpc>
                <a:spcPct val="110000"/>
              </a:lnSpc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过程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B:  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= 3*(4-2) +1*(12-4)=14 kPa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dm</a:t>
            </a:r>
            <a:r>
              <a:rPr kumimoji="0" lang="en-US" altLang="zh-CN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</a:p>
          <a:p>
            <a:pPr>
              <a:lnSpc>
                <a:spcPct val="110000"/>
              </a:lnSpc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过程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C:  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4*(3-2) + 2*(6-3) + 1*(12-6) = 16 kPa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dm</a:t>
            </a:r>
            <a:r>
              <a:rPr kumimoji="0" lang="en-US" altLang="zh-CN" b="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3</a:t>
            </a:r>
            <a:endParaRPr kumimoji="0" lang="en-US" altLang="zh-CN" b="0" baseline="300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grpSp>
        <p:nvGrpSpPr>
          <p:cNvPr id="4" name="Group 108">
            <a:extLst>
              <a:ext uri="{FF2B5EF4-FFF2-40B4-BE49-F238E27FC236}">
                <a16:creationId xmlns:a16="http://schemas.microsoft.com/office/drawing/2014/main" id="{6C20958A-2A3F-0F4C-9CAA-32604C86CE1A}"/>
              </a:ext>
            </a:extLst>
          </p:cNvPr>
          <p:cNvGrpSpPr>
            <a:grpSpLocks/>
          </p:cNvGrpSpPr>
          <p:nvPr/>
        </p:nvGrpSpPr>
        <p:grpSpPr bwMode="auto">
          <a:xfrm>
            <a:off x="1835696" y="256659"/>
            <a:ext cx="5631513" cy="4505519"/>
            <a:chOff x="2919" y="1545"/>
            <a:chExt cx="3281" cy="2627"/>
          </a:xfrm>
        </p:grpSpPr>
        <p:sp>
          <p:nvSpPr>
            <p:cNvPr id="5" name="Text Box 5">
              <a:extLst>
                <a:ext uri="{FF2B5EF4-FFF2-40B4-BE49-F238E27FC236}">
                  <a16:creationId xmlns:a16="http://schemas.microsoft.com/office/drawing/2014/main" id="{DCBACE7A-E19C-5840-9317-98D2FCD93E6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9" y="3627"/>
              <a:ext cx="3281" cy="5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0" lang="zh-CN" altLang="en-US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状态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1:  </a:t>
              </a:r>
              <a:r>
                <a:rPr kumimoji="0" lang="en-US" altLang="zh-CN" b="0" i="1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</a:t>
              </a:r>
              <a:r>
                <a:rPr kumimoji="0" lang="en-US" altLang="zh-CN" b="0" baseline="-25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6 </a:t>
              </a:r>
              <a:r>
                <a:rPr kumimoji="0" lang="en-US" altLang="zh-CN" b="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kPa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</a:t>
              </a:r>
              <a:r>
                <a:rPr kumimoji="0" lang="en-US" altLang="zh-CN" b="0" i="1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V</a:t>
              </a:r>
              <a:r>
                <a:rPr kumimoji="0" lang="en-US" altLang="zh-CN" b="0" baseline="-25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  2 </a:t>
              </a:r>
              <a:r>
                <a:rPr kumimoji="0" lang="en-US" altLang="zh-CN" b="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dm</a:t>
              </a:r>
              <a:r>
                <a:rPr kumimoji="0" lang="en-US" altLang="zh-CN" b="0" baseline="30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 </a:t>
              </a:r>
              <a:r>
                <a:rPr kumimoji="0" lang="en-US" altLang="zh-CN" b="0" i="1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</a:t>
              </a:r>
              <a:r>
                <a:rPr kumimoji="0" lang="en-US" altLang="zh-CN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= </a:t>
              </a:r>
              <a:r>
                <a:rPr kumimoji="0" lang="en-US" altLang="zh-CN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25</a:t>
              </a:r>
              <a:r>
                <a:rPr kumimoji="0" lang="en-US" altLang="zh-CN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Symbol" pitchFamily="18" charset="2"/>
                </a:rPr>
                <a:t></a:t>
              </a:r>
              <a:r>
                <a:rPr kumimoji="0" lang="en-US" altLang="zh-CN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</a:t>
              </a:r>
              <a:endPara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kumimoji="0" lang="zh-CN" altLang="en-US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状态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2:  </a:t>
              </a:r>
              <a:r>
                <a:rPr kumimoji="0" lang="en-US" altLang="zh-CN" b="0" i="1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</a:t>
              </a:r>
              <a:r>
                <a:rPr kumimoji="0" lang="en-US" altLang="zh-CN" b="0" baseline="-25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1 </a:t>
              </a:r>
              <a:r>
                <a:rPr kumimoji="0" lang="en-US" altLang="zh-CN" b="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kPa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</a:t>
              </a:r>
              <a:r>
                <a:rPr kumimoji="0" lang="en-US" altLang="zh-CN" b="0" i="1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V</a:t>
              </a:r>
              <a:r>
                <a:rPr kumimoji="0" lang="en-US" altLang="zh-CN" b="0" baseline="-25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12 </a:t>
              </a:r>
              <a:r>
                <a:rPr kumimoji="0" lang="en-US" altLang="zh-CN" b="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dm</a:t>
              </a:r>
              <a:r>
                <a:rPr kumimoji="0" lang="en-US" altLang="zh-CN" b="0" baseline="30000" dirty="0" err="1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</a:t>
              </a:r>
              <a:r>
                <a:rPr kumimoji="0" lang="en-US" altLang="zh-CN" b="0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 </a:t>
              </a:r>
              <a:r>
                <a:rPr kumimoji="0" lang="en-US" altLang="zh-CN" b="0" i="1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</a:t>
              </a:r>
              <a:r>
                <a:rPr kumimoji="0" lang="en-US" altLang="zh-CN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= </a:t>
              </a:r>
              <a:r>
                <a:rPr kumimoji="0" lang="en-US" altLang="zh-CN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25</a:t>
              </a:r>
              <a:r>
                <a:rPr kumimoji="0" lang="en-US" altLang="zh-CN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Symbol" pitchFamily="18" charset="2"/>
                </a:rPr>
                <a:t>C</a:t>
              </a:r>
              <a:endPara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endParaRPr>
            </a:p>
          </p:txBody>
        </p:sp>
        <p:grpSp>
          <p:nvGrpSpPr>
            <p:cNvPr id="6" name="Group 107">
              <a:extLst>
                <a:ext uri="{FF2B5EF4-FFF2-40B4-BE49-F238E27FC236}">
                  <a16:creationId xmlns:a16="http://schemas.microsoft.com/office/drawing/2014/main" id="{4BCF7654-B64D-DD4D-BD0B-7E4525DDB4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545"/>
              <a:ext cx="3168" cy="2007"/>
              <a:chOff x="2928" y="1545"/>
              <a:chExt cx="3168" cy="2007"/>
            </a:xfrm>
          </p:grpSpPr>
          <p:sp>
            <p:nvSpPr>
              <p:cNvPr id="7" name="Rectangle 13">
                <a:extLst>
                  <a:ext uri="{FF2B5EF4-FFF2-40B4-BE49-F238E27FC236}">
                    <a16:creationId xmlns:a16="http://schemas.microsoft.com/office/drawing/2014/main" id="{79632594-36F8-5A46-B60E-9048C8E90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45"/>
                <a:ext cx="3168" cy="2007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5" tIns="45712" rIns="91425" bIns="45712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8" name="Text Box 71">
                <a:extLst>
                  <a:ext uri="{FF2B5EF4-FFF2-40B4-BE49-F238E27FC236}">
                    <a16:creationId xmlns:a16="http://schemas.microsoft.com/office/drawing/2014/main" id="{87E12BEB-8B86-FE4E-8095-9E77C55D11C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671"/>
                <a:ext cx="2976" cy="135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12" rIns="91425" bIns="45712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zh-CN" sz="800" b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grpSp>
            <p:nvGrpSpPr>
              <p:cNvPr id="9" name="Group 98">
                <a:extLst>
                  <a:ext uri="{FF2B5EF4-FFF2-40B4-BE49-F238E27FC236}">
                    <a16:creationId xmlns:a16="http://schemas.microsoft.com/office/drawing/2014/main" id="{8A48506E-5FC0-5C40-9483-6F77D136524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3" y="1581"/>
                <a:ext cx="861" cy="1404"/>
                <a:chOff x="3024" y="1581"/>
                <a:chExt cx="861" cy="1404"/>
              </a:xfrm>
            </p:grpSpPr>
            <p:sp>
              <p:nvSpPr>
                <p:cNvPr id="69" name="Rectangle 14">
                  <a:extLst>
                    <a:ext uri="{FF2B5EF4-FFF2-40B4-BE49-F238E27FC236}">
                      <a16:creationId xmlns:a16="http://schemas.microsoft.com/office/drawing/2014/main" id="{051ECABD-4A84-C448-89AC-0B7E629D4C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1785"/>
                  <a:ext cx="672" cy="1200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Line 15">
                  <a:extLst>
                    <a:ext uri="{FF2B5EF4-FFF2-40B4-BE49-F238E27FC236}">
                      <a16:creationId xmlns:a16="http://schemas.microsoft.com/office/drawing/2014/main" id="{BBE6FD3A-7D63-E54C-AF86-EA4DACB782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2841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ectangle 16">
                  <a:extLst>
                    <a:ext uri="{FF2B5EF4-FFF2-40B4-BE49-F238E27FC236}">
                      <a16:creationId xmlns:a16="http://schemas.microsoft.com/office/drawing/2014/main" id="{5A08189B-3BC7-B440-B653-20511626B0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Rectangle 17">
                  <a:extLst>
                    <a:ext uri="{FF2B5EF4-FFF2-40B4-BE49-F238E27FC236}">
                      <a16:creationId xmlns:a16="http://schemas.microsoft.com/office/drawing/2014/main" id="{8962A061-4DA1-5A40-A563-102EA7A996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Rectangle 18">
                  <a:extLst>
                    <a:ext uri="{FF2B5EF4-FFF2-40B4-BE49-F238E27FC236}">
                      <a16:creationId xmlns:a16="http://schemas.microsoft.com/office/drawing/2014/main" id="{DB600C6E-2AE7-F144-8409-356DDA8E8B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Rectangle 19">
                  <a:extLst>
                    <a:ext uri="{FF2B5EF4-FFF2-40B4-BE49-F238E27FC236}">
                      <a16:creationId xmlns:a16="http://schemas.microsoft.com/office/drawing/2014/main" id="{7EEE31D3-F8B8-1543-96FB-064EC10081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Rectangle 20">
                  <a:extLst>
                    <a:ext uri="{FF2B5EF4-FFF2-40B4-BE49-F238E27FC236}">
                      <a16:creationId xmlns:a16="http://schemas.microsoft.com/office/drawing/2014/main" id="{645F2D14-CE98-8343-8B1D-89617FBC35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Rectangle 21">
                  <a:extLst>
                    <a:ext uri="{FF2B5EF4-FFF2-40B4-BE49-F238E27FC236}">
                      <a16:creationId xmlns:a16="http://schemas.microsoft.com/office/drawing/2014/main" id="{4FF45368-D98A-4C42-8C61-CC24A022B74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Line 37">
                  <a:extLst>
                    <a:ext uri="{FF2B5EF4-FFF2-40B4-BE49-F238E27FC236}">
                      <a16:creationId xmlns:a16="http://schemas.microsoft.com/office/drawing/2014/main" id="{4866C962-348F-2242-8F76-35BCE8B2552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Rectangle 40">
                  <a:extLst>
                    <a:ext uri="{FF2B5EF4-FFF2-40B4-BE49-F238E27FC236}">
                      <a16:creationId xmlns:a16="http://schemas.microsoft.com/office/drawing/2014/main" id="{60231122-68CD-B540-AFD4-46A8038A84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Line 66">
                  <a:extLst>
                    <a:ext uri="{FF2B5EF4-FFF2-40B4-BE49-F238E27FC236}">
                      <a16:creationId xmlns:a16="http://schemas.microsoft.com/office/drawing/2014/main" id="{D986C774-025C-6747-951F-265F266370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637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Line 73">
                  <a:extLst>
                    <a:ext uri="{FF2B5EF4-FFF2-40B4-BE49-F238E27FC236}">
                      <a16:creationId xmlns:a16="http://schemas.microsoft.com/office/drawing/2014/main" id="{ACD6A5EA-2D90-A145-A0BD-7304CF694EC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77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1" name="Text Box 75">
                  <a:extLst>
                    <a:ext uri="{FF2B5EF4-FFF2-40B4-BE49-F238E27FC236}">
                      <a16:creationId xmlns:a16="http://schemas.microsoft.com/office/drawing/2014/main" id="{C66A8F0C-CFBF-7546-A707-5837506D0D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12" y="2457"/>
                  <a:ext cx="113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2" name="Text Box 77">
                  <a:extLst>
                    <a:ext uri="{FF2B5EF4-FFF2-40B4-BE49-F238E27FC236}">
                      <a16:creationId xmlns:a16="http://schemas.microsoft.com/office/drawing/2014/main" id="{01B186AD-A64B-294C-887E-7140AEC9DFD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9" y="1581"/>
                  <a:ext cx="207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83" name="Text Box 84">
                  <a:extLst>
                    <a:ext uri="{FF2B5EF4-FFF2-40B4-BE49-F238E27FC236}">
                      <a16:creationId xmlns:a16="http://schemas.microsoft.com/office/drawing/2014/main" id="{A5B071FF-FA0D-8549-ABCC-F003BA2B0D2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26" y="2728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4" name="Text Box 85">
                  <a:extLst>
                    <a:ext uri="{FF2B5EF4-FFF2-40B4-BE49-F238E27FC236}">
                      <a16:creationId xmlns:a16="http://schemas.microsoft.com/office/drawing/2014/main" id="{7F79FB16-6535-6141-9BD7-7E80E35D8D0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17" y="183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0" name="Group 99">
                <a:extLst>
                  <a:ext uri="{FF2B5EF4-FFF2-40B4-BE49-F238E27FC236}">
                    <a16:creationId xmlns:a16="http://schemas.microsoft.com/office/drawing/2014/main" id="{AC0FF74B-D7E5-D843-BBCE-3D0B185581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1581"/>
                <a:ext cx="861" cy="1407"/>
                <a:chOff x="4128" y="1581"/>
                <a:chExt cx="861" cy="1407"/>
              </a:xfrm>
            </p:grpSpPr>
            <p:sp>
              <p:nvSpPr>
                <p:cNvPr id="48" name="Rectangle 22">
                  <a:extLst>
                    <a:ext uri="{FF2B5EF4-FFF2-40B4-BE49-F238E27FC236}">
                      <a16:creationId xmlns:a16="http://schemas.microsoft.com/office/drawing/2014/main" id="{6B0CF0C9-5AE3-0F48-8BE6-9EBC1090E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1" y="1785"/>
                  <a:ext cx="672" cy="1203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Line 23">
                  <a:extLst>
                    <a:ext uri="{FF2B5EF4-FFF2-40B4-BE49-F238E27FC236}">
                      <a16:creationId xmlns:a16="http://schemas.microsoft.com/office/drawing/2014/main" id="{7CE9835E-C8C4-574C-A289-480FD5F9BD9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1" y="2844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24">
                  <a:extLst>
                    <a:ext uri="{FF2B5EF4-FFF2-40B4-BE49-F238E27FC236}">
                      <a16:creationId xmlns:a16="http://schemas.microsoft.com/office/drawing/2014/main" id="{4B1FB298-FDFB-164A-A138-D80FB62C6B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9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25">
                  <a:extLst>
                    <a:ext uri="{FF2B5EF4-FFF2-40B4-BE49-F238E27FC236}">
                      <a16:creationId xmlns:a16="http://schemas.microsoft.com/office/drawing/2014/main" id="{80F7107F-83BA-FC47-87A0-55262E3EDE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Rectangle 26">
                  <a:extLst>
                    <a:ext uri="{FF2B5EF4-FFF2-40B4-BE49-F238E27FC236}">
                      <a16:creationId xmlns:a16="http://schemas.microsoft.com/office/drawing/2014/main" id="{446552A0-84D3-1C4D-A895-093F7A4987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1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27">
                  <a:extLst>
                    <a:ext uri="{FF2B5EF4-FFF2-40B4-BE49-F238E27FC236}">
                      <a16:creationId xmlns:a16="http://schemas.microsoft.com/office/drawing/2014/main" id="{12EC71D0-40D5-7345-A20C-E691E8DA72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5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ectangle 28">
                  <a:extLst>
                    <a:ext uri="{FF2B5EF4-FFF2-40B4-BE49-F238E27FC236}">
                      <a16:creationId xmlns:a16="http://schemas.microsoft.com/office/drawing/2014/main" id="{7519A0AB-BD28-B84E-B8A3-EB6CBDEFBE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Rectangle 29">
                  <a:extLst>
                    <a:ext uri="{FF2B5EF4-FFF2-40B4-BE49-F238E27FC236}">
                      <a16:creationId xmlns:a16="http://schemas.microsoft.com/office/drawing/2014/main" id="{7FC8AE7F-F0BD-8142-AE9F-7FAA589505C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7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Line 30">
                  <a:extLst>
                    <a:ext uri="{FF2B5EF4-FFF2-40B4-BE49-F238E27FC236}">
                      <a16:creationId xmlns:a16="http://schemas.microsoft.com/office/drawing/2014/main" id="{8DC9E644-A017-D94F-B73F-5136F3FC7D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4" y="2649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31">
                  <a:extLst>
                    <a:ext uri="{FF2B5EF4-FFF2-40B4-BE49-F238E27FC236}">
                      <a16:creationId xmlns:a16="http://schemas.microsoft.com/office/drawing/2014/main" id="{BC4C280A-3582-684E-AB46-E535F2CE81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Rectangle 33">
                  <a:extLst>
                    <a:ext uri="{FF2B5EF4-FFF2-40B4-BE49-F238E27FC236}">
                      <a16:creationId xmlns:a16="http://schemas.microsoft.com/office/drawing/2014/main" id="{95AC0E5B-EB50-B846-AB10-81BE4E7216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6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Rectangle 35">
                  <a:extLst>
                    <a:ext uri="{FF2B5EF4-FFF2-40B4-BE49-F238E27FC236}">
                      <a16:creationId xmlns:a16="http://schemas.microsoft.com/office/drawing/2014/main" id="{42492C25-F3EB-1D4B-B1C7-3CCDE11DDE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4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Line 44">
                  <a:extLst>
                    <a:ext uri="{FF2B5EF4-FFF2-40B4-BE49-F238E27FC236}">
                      <a16:creationId xmlns:a16="http://schemas.microsoft.com/office/drawing/2014/main" id="{363EC89E-BAB4-A54B-B6C2-3DE9116FF8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28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Rectangle 45">
                  <a:extLst>
                    <a:ext uri="{FF2B5EF4-FFF2-40B4-BE49-F238E27FC236}">
                      <a16:creationId xmlns:a16="http://schemas.microsoft.com/office/drawing/2014/main" id="{2B423639-68C2-B34F-B905-B517732D9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67">
                  <a:extLst>
                    <a:ext uri="{FF2B5EF4-FFF2-40B4-BE49-F238E27FC236}">
                      <a16:creationId xmlns:a16="http://schemas.microsoft.com/office/drawing/2014/main" id="{9404E036-8B3D-5E47-802E-1FBA458835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5" y="244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Line 72">
                  <a:extLst>
                    <a:ext uri="{FF2B5EF4-FFF2-40B4-BE49-F238E27FC236}">
                      <a16:creationId xmlns:a16="http://schemas.microsoft.com/office/drawing/2014/main" id="{9B9A0135-2704-B44C-8A96-86949A7B989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0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4" name="Text Box 76">
                  <a:extLst>
                    <a:ext uri="{FF2B5EF4-FFF2-40B4-BE49-F238E27FC236}">
                      <a16:creationId xmlns:a16="http://schemas.microsoft.com/office/drawing/2014/main" id="{528078DB-C233-7542-8AA6-26CE2A7EFFB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51" y="2265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65" name="Text Box 78">
                  <a:extLst>
                    <a:ext uri="{FF2B5EF4-FFF2-40B4-BE49-F238E27FC236}">
                      <a16:creationId xmlns:a16="http://schemas.microsoft.com/office/drawing/2014/main" id="{020E7293-6638-144A-8C90-E82E933F1C6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4" y="1581"/>
                  <a:ext cx="137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66" name="Text Box 86">
                  <a:extLst>
                    <a:ext uri="{FF2B5EF4-FFF2-40B4-BE49-F238E27FC236}">
                      <a16:creationId xmlns:a16="http://schemas.microsoft.com/office/drawing/2014/main" id="{62A22CF2-5471-0B4A-82C6-196C4F10C5E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0" y="276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67" name="Text Box 87">
                  <a:extLst>
                    <a:ext uri="{FF2B5EF4-FFF2-40B4-BE49-F238E27FC236}">
                      <a16:creationId xmlns:a16="http://schemas.microsoft.com/office/drawing/2014/main" id="{AF32EF39-C5A3-4242-8511-46D583F8EC4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1" y="1872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68" name="Text Box 88">
                  <a:extLst>
                    <a:ext uri="{FF2B5EF4-FFF2-40B4-BE49-F238E27FC236}">
                      <a16:creationId xmlns:a16="http://schemas.microsoft.com/office/drawing/2014/main" id="{9D65B257-AE42-E84B-BD2C-E4166440BC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0" y="255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grpSp>
            <p:nvGrpSpPr>
              <p:cNvPr id="11" name="Group 100">
                <a:extLst>
                  <a:ext uri="{FF2B5EF4-FFF2-40B4-BE49-F238E27FC236}">
                    <a16:creationId xmlns:a16="http://schemas.microsoft.com/office/drawing/2014/main" id="{5B718E04-C88C-754D-9390-BABDD88321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9" y="1581"/>
                <a:ext cx="855" cy="1404"/>
                <a:chOff x="5241" y="1581"/>
                <a:chExt cx="855" cy="1404"/>
              </a:xfrm>
            </p:grpSpPr>
            <p:sp>
              <p:nvSpPr>
                <p:cNvPr id="20" name="Rectangle 46">
                  <a:extLst>
                    <a:ext uri="{FF2B5EF4-FFF2-40B4-BE49-F238E27FC236}">
                      <a16:creationId xmlns:a16="http://schemas.microsoft.com/office/drawing/2014/main" id="{36C3A02F-9DB2-444F-A25D-3079C8A418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4" y="1785"/>
                  <a:ext cx="672" cy="1200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Line 47">
                  <a:extLst>
                    <a:ext uri="{FF2B5EF4-FFF2-40B4-BE49-F238E27FC236}">
                      <a16:creationId xmlns:a16="http://schemas.microsoft.com/office/drawing/2014/main" id="{91E1F6B6-9E5B-A149-B467-534C8099571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4" y="2841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48">
                  <a:extLst>
                    <a:ext uri="{FF2B5EF4-FFF2-40B4-BE49-F238E27FC236}">
                      <a16:creationId xmlns:a16="http://schemas.microsoft.com/office/drawing/2014/main" id="{F6C31DC7-FD32-4543-8307-C0AFCCB956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2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 49">
                  <a:extLst>
                    <a:ext uri="{FF2B5EF4-FFF2-40B4-BE49-F238E27FC236}">
                      <a16:creationId xmlns:a16="http://schemas.microsoft.com/office/drawing/2014/main" id="{A9CCB6DC-29E3-DF40-9552-2D3FAA10D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 50">
                  <a:extLst>
                    <a:ext uri="{FF2B5EF4-FFF2-40B4-BE49-F238E27FC236}">
                      <a16:creationId xmlns:a16="http://schemas.microsoft.com/office/drawing/2014/main" id="{579F901D-055E-D643-B8CD-72749A14D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 51">
                  <a:extLst>
                    <a:ext uri="{FF2B5EF4-FFF2-40B4-BE49-F238E27FC236}">
                      <a16:creationId xmlns:a16="http://schemas.microsoft.com/office/drawing/2014/main" id="{BBCF263E-7E2B-E54B-B804-41755E795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52">
                  <a:extLst>
                    <a:ext uri="{FF2B5EF4-FFF2-40B4-BE49-F238E27FC236}">
                      <a16:creationId xmlns:a16="http://schemas.microsoft.com/office/drawing/2014/main" id="{4C2C9A8E-9C49-4141-8323-3215DAED60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Rectangle 53">
                  <a:extLst>
                    <a:ext uri="{FF2B5EF4-FFF2-40B4-BE49-F238E27FC236}">
                      <a16:creationId xmlns:a16="http://schemas.microsoft.com/office/drawing/2014/main" id="{A90AA736-1C07-964D-856C-477AF39A9B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0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Line 54">
                  <a:extLst>
                    <a:ext uri="{FF2B5EF4-FFF2-40B4-BE49-F238E27FC236}">
                      <a16:creationId xmlns:a16="http://schemas.microsoft.com/office/drawing/2014/main" id="{24BC50FA-1929-A64C-A7F5-29CD4AE6E0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7" y="2646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55">
                  <a:extLst>
                    <a:ext uri="{FF2B5EF4-FFF2-40B4-BE49-F238E27FC236}">
                      <a16:creationId xmlns:a16="http://schemas.microsoft.com/office/drawing/2014/main" id="{1C032E62-CDA8-554F-B938-3635B05DE1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7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56">
                  <a:extLst>
                    <a:ext uri="{FF2B5EF4-FFF2-40B4-BE49-F238E27FC236}">
                      <a16:creationId xmlns:a16="http://schemas.microsoft.com/office/drawing/2014/main" id="{40263552-C7A1-3346-8692-B21CB31E3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Rectangle 57">
                  <a:extLst>
                    <a:ext uri="{FF2B5EF4-FFF2-40B4-BE49-F238E27FC236}">
                      <a16:creationId xmlns:a16="http://schemas.microsoft.com/office/drawing/2014/main" id="{E7E69AD0-99E5-474B-8D8C-EDCCDC976E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9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Line 58">
                  <a:extLst>
                    <a:ext uri="{FF2B5EF4-FFF2-40B4-BE49-F238E27FC236}">
                      <a16:creationId xmlns:a16="http://schemas.microsoft.com/office/drawing/2014/main" id="{6E04FC7C-7C4B-4542-8FC8-D1E47012D2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1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59">
                  <a:extLst>
                    <a:ext uri="{FF2B5EF4-FFF2-40B4-BE49-F238E27FC236}">
                      <a16:creationId xmlns:a16="http://schemas.microsoft.com/office/drawing/2014/main" id="{F13D9234-E399-5849-A6DD-79EF394A55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Rectangle 60">
                  <a:extLst>
                    <a:ext uri="{FF2B5EF4-FFF2-40B4-BE49-F238E27FC236}">
                      <a16:creationId xmlns:a16="http://schemas.microsoft.com/office/drawing/2014/main" id="{E0E616CF-2DEF-6F4F-ADF5-11ABF410CD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" y="2538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Line 61">
                  <a:extLst>
                    <a:ext uri="{FF2B5EF4-FFF2-40B4-BE49-F238E27FC236}">
                      <a16:creationId xmlns:a16="http://schemas.microsoft.com/office/drawing/2014/main" id="{6CBF19E9-4E99-FD47-9682-E6DCCDD4A9D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4" y="2322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ectangle 62">
                  <a:extLst>
                    <a:ext uri="{FF2B5EF4-FFF2-40B4-BE49-F238E27FC236}">
                      <a16:creationId xmlns:a16="http://schemas.microsoft.com/office/drawing/2014/main" id="{E2F56079-9675-7744-B422-72F195D332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4" y="2217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ectangle 64">
                  <a:extLst>
                    <a:ext uri="{FF2B5EF4-FFF2-40B4-BE49-F238E27FC236}">
                      <a16:creationId xmlns:a16="http://schemas.microsoft.com/office/drawing/2014/main" id="{9B5AE467-7C85-0541-871C-D25D1A2FA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6" y="2217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Line 68">
                  <a:extLst>
                    <a:ext uri="{FF2B5EF4-FFF2-40B4-BE49-F238E27FC236}">
                      <a16:creationId xmlns:a16="http://schemas.microsoft.com/office/drawing/2014/main" id="{8E70AC1A-1519-8F47-92B2-DACD4BA7B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77" y="244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Line 69">
                  <a:extLst>
                    <a:ext uri="{FF2B5EF4-FFF2-40B4-BE49-F238E27FC236}">
                      <a16:creationId xmlns:a16="http://schemas.microsoft.com/office/drawing/2014/main" id="{CF959455-ED8B-2C47-AD59-7649A7F04B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68" y="2112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Line 70">
                  <a:extLst>
                    <a:ext uri="{FF2B5EF4-FFF2-40B4-BE49-F238E27FC236}">
                      <a16:creationId xmlns:a16="http://schemas.microsoft.com/office/drawing/2014/main" id="{F2F8F85C-B25B-6E41-8AF2-88B7377DE0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73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1" name="Text Box 79">
                  <a:extLst>
                    <a:ext uri="{FF2B5EF4-FFF2-40B4-BE49-F238E27FC236}">
                      <a16:creationId xmlns:a16="http://schemas.microsoft.com/office/drawing/2014/main" id="{8B5F3E96-1437-F747-926E-1B704CC6908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26" y="1581"/>
                  <a:ext cx="137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2" name="Text Box 80">
                  <a:extLst>
                    <a:ext uri="{FF2B5EF4-FFF2-40B4-BE49-F238E27FC236}">
                      <a16:creationId xmlns:a16="http://schemas.microsoft.com/office/drawing/2014/main" id="{2DB4FF55-3C6B-DC40-AA98-F4264C0DB7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10" y="230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43" name="Text Box 81">
                  <a:extLst>
                    <a:ext uri="{FF2B5EF4-FFF2-40B4-BE49-F238E27FC236}">
                      <a16:creationId xmlns:a16="http://schemas.microsoft.com/office/drawing/2014/main" id="{47C46904-4FE0-A045-8B1D-434564300BC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4" y="1968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</a:p>
              </p:txBody>
            </p:sp>
            <p:sp>
              <p:nvSpPr>
                <p:cNvPr id="44" name="Text Box 89">
                  <a:extLst>
                    <a:ext uri="{FF2B5EF4-FFF2-40B4-BE49-F238E27FC236}">
                      <a16:creationId xmlns:a16="http://schemas.microsoft.com/office/drawing/2014/main" id="{8CC7C042-8DD6-DF42-BFA3-6FD5748F5EB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276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45" name="Text Box 90">
                  <a:extLst>
                    <a:ext uri="{FF2B5EF4-FFF2-40B4-BE49-F238E27FC236}">
                      <a16:creationId xmlns:a16="http://schemas.microsoft.com/office/drawing/2014/main" id="{DBD327DA-579D-A647-B45F-9601378A0E6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1872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6" name="Text Box 91">
                  <a:extLst>
                    <a:ext uri="{FF2B5EF4-FFF2-40B4-BE49-F238E27FC236}">
                      <a16:creationId xmlns:a16="http://schemas.microsoft.com/office/drawing/2014/main" id="{30E44333-A874-474F-8AC9-61010993358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255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47" name="Text Box 92">
                  <a:extLst>
                    <a:ext uri="{FF2B5EF4-FFF2-40B4-BE49-F238E27FC236}">
                      <a16:creationId xmlns:a16="http://schemas.microsoft.com/office/drawing/2014/main" id="{11089729-5E76-5C45-822D-00758929955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4" y="221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endParaRPr lang="en-US" altLang="zh-CN" sz="1600" b="0" baseline="-2500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2" name="Group 106">
                <a:extLst>
                  <a:ext uri="{FF2B5EF4-FFF2-40B4-BE49-F238E27FC236}">
                    <a16:creationId xmlns:a16="http://schemas.microsoft.com/office/drawing/2014/main" id="{9B09EC14-F006-6546-9D68-E82207505C1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3042"/>
                <a:ext cx="3072" cy="465"/>
                <a:chOff x="3024" y="3024"/>
                <a:chExt cx="3072" cy="465"/>
              </a:xfrm>
            </p:grpSpPr>
            <p:sp>
              <p:nvSpPr>
                <p:cNvPr id="17" name="Text Box 93">
                  <a:extLst>
                    <a:ext uri="{FF2B5EF4-FFF2-40B4-BE49-F238E27FC236}">
                      <a16:creationId xmlns:a16="http://schemas.microsoft.com/office/drawing/2014/main" id="{32D33411-F38E-C049-AEC9-2A98DE293D2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024"/>
                  <a:ext cx="960" cy="4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(A) </a:t>
                  </a:r>
                  <a:r>
                    <a:rPr lang="zh-CN" altLang="en-US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一次减压</a:t>
                  </a:r>
                </a:p>
                <a:p>
                  <a:pPr eaLnBrk="1" hangingPunct="1"/>
                  <a:r>
                    <a:rPr lang="zh-CN" altLang="en-US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  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   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8" name="Text Box 94">
                  <a:extLst>
                    <a:ext uri="{FF2B5EF4-FFF2-40B4-BE49-F238E27FC236}">
                      <a16:creationId xmlns:a16="http://schemas.microsoft.com/office/drawing/2014/main" id="{E25A6C36-B00E-9249-A4E5-D84C97FCFE8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2" y="3024"/>
                  <a:ext cx="960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(B) </a:t>
                  </a:r>
                  <a:r>
                    <a:rPr lang="zh-CN" altLang="en-US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分两次减压</a:t>
                  </a:r>
                </a:p>
                <a:p>
                  <a:pPr eaLnBrk="1" hangingPunct="1"/>
                  <a:r>
                    <a:rPr lang="zh-CN" altLang="en-US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 err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 err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9" name="Text Box 95">
                  <a:extLst>
                    <a:ext uri="{FF2B5EF4-FFF2-40B4-BE49-F238E27FC236}">
                      <a16:creationId xmlns:a16="http://schemas.microsoft.com/office/drawing/2014/main" id="{A7BE7AFC-0D4D-294F-A043-A7E681DD650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0" y="3024"/>
                  <a:ext cx="105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(C) </a:t>
                  </a:r>
                  <a:r>
                    <a:rPr lang="zh-CN" altLang="en-US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分三次减压</a:t>
                  </a:r>
                </a:p>
                <a:p>
                  <a:pPr eaLnBrk="1" hangingPunct="1"/>
                  <a:r>
                    <a:rPr lang="zh-CN" altLang="en-US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3" name="Group 105">
                <a:extLst>
                  <a:ext uri="{FF2B5EF4-FFF2-40B4-BE49-F238E27FC236}">
                    <a16:creationId xmlns:a16="http://schemas.microsoft.com/office/drawing/2014/main" id="{86CA7AC0-7B1D-EF41-BAE7-96C49869DD3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584"/>
                <a:ext cx="2496" cy="173"/>
                <a:chOff x="3024" y="1584"/>
                <a:chExt cx="2496" cy="173"/>
              </a:xfrm>
            </p:grpSpPr>
            <p:sp>
              <p:nvSpPr>
                <p:cNvPr id="14" name="Text Box 102">
                  <a:extLst>
                    <a:ext uri="{FF2B5EF4-FFF2-40B4-BE49-F238E27FC236}">
                      <a16:creationId xmlns:a16="http://schemas.microsoft.com/office/drawing/2014/main" id="{40D071B0-5134-134D-840C-22ADBD5B2D6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5" name="Text Box 103">
                  <a:extLst>
                    <a:ext uri="{FF2B5EF4-FFF2-40B4-BE49-F238E27FC236}">
                      <a16:creationId xmlns:a16="http://schemas.microsoft.com/office/drawing/2014/main" id="{B4A9A23D-3D7B-9740-BF18-62615A240FE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2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16" name="Text Box 104">
                  <a:extLst>
                    <a:ext uri="{FF2B5EF4-FFF2-40B4-BE49-F238E27FC236}">
                      <a16:creationId xmlns:a16="http://schemas.microsoft.com/office/drawing/2014/main" id="{79219CF6-29EA-314E-B88D-2D32BD741B1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0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</p:grpSp>
      <p:sp>
        <p:nvSpPr>
          <p:cNvPr id="85" name="矩形 84">
            <a:extLst>
              <a:ext uri="{FF2B5EF4-FFF2-40B4-BE49-F238E27FC236}">
                <a16:creationId xmlns:a16="http://schemas.microsoft.com/office/drawing/2014/main" id="{46D75111-421B-494A-B824-7041DC3C576D}"/>
              </a:ext>
            </a:extLst>
          </p:cNvPr>
          <p:cNvSpPr/>
          <p:nvPr/>
        </p:nvSpPr>
        <p:spPr>
          <a:xfrm>
            <a:off x="457200" y="346034"/>
            <a:ext cx="1415772" cy="4489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spcAft>
                <a:spcPct val="20000"/>
              </a:spcAft>
              <a:defRPr/>
            </a:pPr>
            <a:r>
              <a:rPr kumimoji="0" lang="zh-CN" altLang="en-US" b="0" dirty="0">
                <a:latin typeface="+mj-ea"/>
                <a:ea typeface="+mj-ea"/>
                <a:cs typeface="Arial" panose="020B0604020202020204" pitchFamily="34" charset="0"/>
                <a:sym typeface="Symbol" pitchFamily="18" charset="2"/>
              </a:rPr>
              <a:t>封闭体系</a:t>
            </a:r>
            <a:endParaRPr kumimoji="0" lang="en-US" altLang="zh-CN" b="0" dirty="0">
              <a:latin typeface="+mj-ea"/>
              <a:ea typeface="+mj-ea"/>
              <a:cs typeface="Arial" panose="020B0604020202020204" pitchFamily="34" charset="0"/>
              <a:sym typeface="Symbol" pitchFamily="18" charset="2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585DFCB7-ADF6-304D-B402-328F100E92E9}"/>
              </a:ext>
            </a:extLst>
          </p:cNvPr>
          <p:cNvSpPr/>
          <p:nvPr/>
        </p:nvSpPr>
        <p:spPr>
          <a:xfrm>
            <a:off x="1979712" y="6265859"/>
            <a:ext cx="2595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800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sz="2800" b="0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</a:t>
            </a:r>
            <a:r>
              <a:rPr kumimoji="0" lang="en-US" altLang="zh-CN" sz="28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&gt; </a:t>
            </a:r>
            <a:r>
              <a:rPr kumimoji="0" lang="en-US" altLang="zh-CN" sz="2800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sz="2800" b="0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</a:t>
            </a:r>
            <a:r>
              <a:rPr kumimoji="0" lang="en-US" altLang="zh-CN" sz="28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&gt; </a:t>
            </a:r>
            <a:r>
              <a:rPr kumimoji="0" lang="en-US" altLang="zh-CN" sz="2800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sz="2800" b="0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</a:t>
            </a:r>
            <a:endParaRPr lang="zh-CN" altLang="en-US" sz="2800" dirty="0">
              <a:solidFill>
                <a:srgbClr val="0000FF"/>
              </a:solidFill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171CFF44-C0CC-0B49-BB09-CA50D958D3C2}"/>
              </a:ext>
            </a:extLst>
          </p:cNvPr>
          <p:cNvSpPr/>
          <p:nvPr/>
        </p:nvSpPr>
        <p:spPr>
          <a:xfrm>
            <a:off x="5112251" y="6237312"/>
            <a:ext cx="1980029" cy="523220"/>
          </a:xfrm>
          <a:prstGeom prst="rect">
            <a:avLst/>
          </a:prstGeom>
          <a:noFill/>
          <a:ln w="28575">
            <a:solidFill>
              <a:srgbClr val="FF00FF"/>
            </a:solidFill>
          </a:ln>
        </p:spPr>
        <p:txBody>
          <a:bodyPr wrap="none">
            <a:spAutoFit/>
          </a:bodyPr>
          <a:lstStyle/>
          <a:p>
            <a:r>
              <a:rPr lang="zh-CN" altLang="en-US" sz="2800" b="0" dirty="0">
                <a:solidFill>
                  <a:srgbClr val="FF00FF"/>
                </a:solidFill>
                <a:latin typeface="+mj-ea"/>
                <a:ea typeface="+mj-ea"/>
              </a:rPr>
              <a:t>功是过程量</a:t>
            </a:r>
            <a:endParaRPr lang="zh-CN" altLang="en-US" sz="28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98995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0F5ADB9D-DB19-7548-A6FE-8A418B897A8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  <p:grpSp>
        <p:nvGrpSpPr>
          <p:cNvPr id="3" name="Group 108">
            <a:extLst>
              <a:ext uri="{FF2B5EF4-FFF2-40B4-BE49-F238E27FC236}">
                <a16:creationId xmlns:a16="http://schemas.microsoft.com/office/drawing/2014/main" id="{A7AD1E1A-DAFB-6B4B-9105-B6C81D0D7DB1}"/>
              </a:ext>
            </a:extLst>
          </p:cNvPr>
          <p:cNvGrpSpPr>
            <a:grpSpLocks/>
          </p:cNvGrpSpPr>
          <p:nvPr/>
        </p:nvGrpSpPr>
        <p:grpSpPr bwMode="auto">
          <a:xfrm>
            <a:off x="1979712" y="404664"/>
            <a:ext cx="5437559" cy="4370027"/>
            <a:chOff x="3024" y="1545"/>
            <a:chExt cx="3168" cy="2548"/>
          </a:xfrm>
        </p:grpSpPr>
        <p:sp>
          <p:nvSpPr>
            <p:cNvPr id="4" name="Text Box 5">
              <a:extLst>
                <a:ext uri="{FF2B5EF4-FFF2-40B4-BE49-F238E27FC236}">
                  <a16:creationId xmlns:a16="http://schemas.microsoft.com/office/drawing/2014/main" id="{DEA068B8-1024-A549-A009-E6CE222DA6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04" y="3616"/>
              <a:ext cx="2903" cy="4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defRPr/>
              </a:pPr>
              <a:r>
                <a:rPr kumimoji="0" lang="zh-CN" altLang="en-US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状态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1:  </a:t>
              </a:r>
              <a:r>
                <a:rPr kumimoji="0" lang="en-US" altLang="zh-CN" sz="2000" b="0" i="1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</a:t>
              </a:r>
              <a:r>
                <a:rPr kumimoji="0" lang="en-US" altLang="zh-CN" sz="2000" b="0" baseline="-25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6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kPa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</a:t>
              </a:r>
              <a:r>
                <a:rPr kumimoji="0" lang="en-US" altLang="zh-CN" sz="2000" b="0" i="1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V</a:t>
              </a:r>
              <a:r>
                <a:rPr kumimoji="0" lang="en-US" altLang="zh-CN" sz="2000" b="0" baseline="-25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1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  2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dm</a:t>
              </a:r>
              <a:r>
                <a:rPr kumimoji="0" lang="en-US" altLang="zh-CN" sz="2000" b="0" baseline="30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 </a:t>
              </a:r>
              <a:r>
                <a:rPr kumimoji="0" lang="en-US" altLang="zh-CN" sz="2000" b="0" i="1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=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25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Symbol" pitchFamily="18" charset="2"/>
                </a:rPr>
                <a:t>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</a:t>
              </a:r>
              <a:endParaRPr kumimoji="0" lang="en-US" altLang="zh-CN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  <a:p>
              <a:pPr>
                <a:lnSpc>
                  <a:spcPct val="120000"/>
                </a:lnSpc>
                <a:defRPr/>
              </a:pPr>
              <a:r>
                <a:rPr kumimoji="0" lang="zh-CN" altLang="en-US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状态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2:  </a:t>
              </a:r>
              <a:r>
                <a:rPr kumimoji="0" lang="en-US" altLang="zh-CN" sz="2000" b="0" i="1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p</a:t>
              </a:r>
              <a:r>
                <a:rPr kumimoji="0" lang="en-US" altLang="zh-CN" sz="2000" b="0" baseline="-25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1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kPa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</a:t>
              </a:r>
              <a:r>
                <a:rPr kumimoji="0" lang="en-US" altLang="zh-CN" sz="2000" b="0" i="1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V</a:t>
              </a:r>
              <a:r>
                <a:rPr kumimoji="0" lang="en-US" altLang="zh-CN" sz="2000" b="0" baseline="-25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= 12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dm</a:t>
              </a:r>
              <a:r>
                <a:rPr kumimoji="0" lang="en-US" altLang="zh-CN" sz="2000" b="0" baseline="3000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3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,  </a:t>
              </a:r>
              <a:r>
                <a:rPr kumimoji="0" lang="en-US" altLang="zh-CN" sz="2000" b="0" i="1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t</a:t>
              </a:r>
              <a:r>
                <a:rPr kumimoji="0" lang="en-US" altLang="zh-CN" sz="2000" b="0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= 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25</a:t>
              </a:r>
              <a:r>
                <a:rPr kumimoji="0" lang="en-US" altLang="zh-CN" sz="2000" b="0" dirty="0" err="1">
                  <a:latin typeface="Arial" panose="020B0604020202020204" pitchFamily="34" charset="0"/>
                  <a:ea typeface="+mj-ea"/>
                  <a:cs typeface="Arial" panose="020B0604020202020204" pitchFamily="34" charset="0"/>
                  <a:sym typeface="Symbol" pitchFamily="18" charset="2"/>
                </a:rPr>
                <a:t>C</a:t>
              </a:r>
              <a:endParaRPr kumimoji="0" lang="en-US" altLang="zh-CN" sz="2000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endParaRPr>
            </a:p>
          </p:txBody>
        </p:sp>
        <p:grpSp>
          <p:nvGrpSpPr>
            <p:cNvPr id="5" name="Group 107">
              <a:extLst>
                <a:ext uri="{FF2B5EF4-FFF2-40B4-BE49-F238E27FC236}">
                  <a16:creationId xmlns:a16="http://schemas.microsoft.com/office/drawing/2014/main" id="{D8DD6414-B729-3041-86CE-005C5AB563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24" y="1545"/>
              <a:ext cx="3168" cy="2007"/>
              <a:chOff x="2928" y="1545"/>
              <a:chExt cx="3168" cy="2007"/>
            </a:xfrm>
          </p:grpSpPr>
          <p:sp>
            <p:nvSpPr>
              <p:cNvPr id="6" name="Rectangle 13">
                <a:extLst>
                  <a:ext uri="{FF2B5EF4-FFF2-40B4-BE49-F238E27FC236}">
                    <a16:creationId xmlns:a16="http://schemas.microsoft.com/office/drawing/2014/main" id="{772AFD89-8C41-8A42-B885-04B2EDBC7C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8" y="1545"/>
                <a:ext cx="3168" cy="2007"/>
              </a:xfrm>
              <a:prstGeom prst="rect">
                <a:avLst/>
              </a:prstGeom>
              <a:solidFill>
                <a:srgbClr val="66FF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1425" tIns="45712" rIns="91425" bIns="45712" anchor="ctr"/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 b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7" name="Text Box 71">
                <a:extLst>
                  <a:ext uri="{FF2B5EF4-FFF2-40B4-BE49-F238E27FC236}">
                    <a16:creationId xmlns:a16="http://schemas.microsoft.com/office/drawing/2014/main" id="{55AC9E17-BB4D-3E4E-86AD-B5CFB55DA51D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76" y="1671"/>
                <a:ext cx="2976" cy="135"/>
              </a:xfrm>
              <a:prstGeom prst="rect">
                <a:avLst/>
              </a:prstGeom>
              <a:solidFill>
                <a:srgbClr val="66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1425" tIns="45712" rIns="91425" bIns="45712">
                <a:spAutoFit/>
              </a:bodyPr>
              <a:lstStyle>
                <a:lvl1pPr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1pPr>
                <a:lvl2pPr marL="742950" indent="-28575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2pPr>
                <a:lvl3pPr marL="11430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3pPr>
                <a:lvl4pPr marL="16002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4pPr>
                <a:lvl5pPr marL="2057400" indent="-228600" eaLnBrk="0" hangingPunct="0"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 b="1">
                    <a:solidFill>
                      <a:schemeClr val="tx1"/>
                    </a:solidFill>
                    <a:latin typeface="Times New Roman" pitchFamily="18" charset="0"/>
                    <a:ea typeface="宋体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endParaRPr lang="zh-CN" altLang="zh-CN" sz="800" b="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grpSp>
            <p:nvGrpSpPr>
              <p:cNvPr id="8" name="Group 98">
                <a:extLst>
                  <a:ext uri="{FF2B5EF4-FFF2-40B4-BE49-F238E27FC236}">
                    <a16:creationId xmlns:a16="http://schemas.microsoft.com/office/drawing/2014/main" id="{458B0275-3A88-864A-BA1C-78BBC19F1BA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3" y="1581"/>
                <a:ext cx="861" cy="1404"/>
                <a:chOff x="3024" y="1581"/>
                <a:chExt cx="861" cy="1404"/>
              </a:xfrm>
            </p:grpSpPr>
            <p:sp>
              <p:nvSpPr>
                <p:cNvPr id="68" name="Rectangle 14">
                  <a:extLst>
                    <a:ext uri="{FF2B5EF4-FFF2-40B4-BE49-F238E27FC236}">
                      <a16:creationId xmlns:a16="http://schemas.microsoft.com/office/drawing/2014/main" id="{D4E0F6D6-F204-5640-8937-22FB3903F6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24" y="1785"/>
                  <a:ext cx="672" cy="1200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9" name="Line 15">
                  <a:extLst>
                    <a:ext uri="{FF2B5EF4-FFF2-40B4-BE49-F238E27FC236}">
                      <a16:creationId xmlns:a16="http://schemas.microsoft.com/office/drawing/2014/main" id="{CEB52A74-0CB8-DE4D-971A-6B98AB1F638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2841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0" name="Rectangle 16">
                  <a:extLst>
                    <a:ext uri="{FF2B5EF4-FFF2-40B4-BE49-F238E27FC236}">
                      <a16:creationId xmlns:a16="http://schemas.microsoft.com/office/drawing/2014/main" id="{46A2CE0C-1E41-BB4D-845A-B5FE813BC6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2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ectangle 17">
                  <a:extLst>
                    <a:ext uri="{FF2B5EF4-FFF2-40B4-BE49-F238E27FC236}">
                      <a16:creationId xmlns:a16="http://schemas.microsoft.com/office/drawing/2014/main" id="{EDBBFAE5-60A6-4548-8D28-F46A14E50D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2" name="Rectangle 18">
                  <a:extLst>
                    <a:ext uri="{FF2B5EF4-FFF2-40B4-BE49-F238E27FC236}">
                      <a16:creationId xmlns:a16="http://schemas.microsoft.com/office/drawing/2014/main" id="{2D8674F5-0567-0047-9FA6-81D83942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3" name="Rectangle 19">
                  <a:extLst>
                    <a:ext uri="{FF2B5EF4-FFF2-40B4-BE49-F238E27FC236}">
                      <a16:creationId xmlns:a16="http://schemas.microsoft.com/office/drawing/2014/main" id="{2DAD1684-BECD-F243-B77E-65E1B3440DD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0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4" name="Rectangle 20">
                  <a:extLst>
                    <a:ext uri="{FF2B5EF4-FFF2-40B4-BE49-F238E27FC236}">
                      <a16:creationId xmlns:a16="http://schemas.microsoft.com/office/drawing/2014/main" id="{DB264F82-92DA-F645-BC11-FCE1F3F902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5" name="Rectangle 21">
                  <a:extLst>
                    <a:ext uri="{FF2B5EF4-FFF2-40B4-BE49-F238E27FC236}">
                      <a16:creationId xmlns:a16="http://schemas.microsoft.com/office/drawing/2014/main" id="{AEE7A6BC-4BB0-1848-85D5-DED5D2206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6" name="Line 37">
                  <a:extLst>
                    <a:ext uri="{FF2B5EF4-FFF2-40B4-BE49-F238E27FC236}">
                      <a16:creationId xmlns:a16="http://schemas.microsoft.com/office/drawing/2014/main" id="{2B954457-CB29-1946-8CE5-92E9331CEAA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024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7" name="Rectangle 40">
                  <a:extLst>
                    <a:ext uri="{FF2B5EF4-FFF2-40B4-BE49-F238E27FC236}">
                      <a16:creationId xmlns:a16="http://schemas.microsoft.com/office/drawing/2014/main" id="{A8D495B4-3EE8-E143-A031-5190E9360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64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8" name="Line 66">
                  <a:extLst>
                    <a:ext uri="{FF2B5EF4-FFF2-40B4-BE49-F238E27FC236}">
                      <a16:creationId xmlns:a16="http://schemas.microsoft.com/office/drawing/2014/main" id="{72216556-E82B-D14A-B90C-3EAD75A39BE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0" y="2637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9" name="Line 73">
                  <a:extLst>
                    <a:ext uri="{FF2B5EF4-FFF2-40B4-BE49-F238E27FC236}">
                      <a16:creationId xmlns:a16="http://schemas.microsoft.com/office/drawing/2014/main" id="{86A57373-2DFA-8445-8D65-2BDAF59758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477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0" name="Text Box 75">
                  <a:extLst>
                    <a:ext uri="{FF2B5EF4-FFF2-40B4-BE49-F238E27FC236}">
                      <a16:creationId xmlns:a16="http://schemas.microsoft.com/office/drawing/2014/main" id="{5C4AF14F-F418-144B-8D49-3D4A0D8C370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12" y="2457"/>
                  <a:ext cx="113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1" name="Text Box 77">
                  <a:extLst>
                    <a:ext uri="{FF2B5EF4-FFF2-40B4-BE49-F238E27FC236}">
                      <a16:creationId xmlns:a16="http://schemas.microsoft.com/office/drawing/2014/main" id="{4155780C-A64F-CB41-AD04-CA41B5FCBB4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409" y="1581"/>
                  <a:ext cx="207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82" name="Text Box 84">
                  <a:extLst>
                    <a:ext uri="{FF2B5EF4-FFF2-40B4-BE49-F238E27FC236}">
                      <a16:creationId xmlns:a16="http://schemas.microsoft.com/office/drawing/2014/main" id="{2E520586-C76B-E147-8F8D-CC82C822E8F5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26" y="2728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83" name="Text Box 85">
                  <a:extLst>
                    <a:ext uri="{FF2B5EF4-FFF2-40B4-BE49-F238E27FC236}">
                      <a16:creationId xmlns:a16="http://schemas.microsoft.com/office/drawing/2014/main" id="{7390DE92-C452-2F4D-8D24-7F15EC678A4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717" y="183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9" name="Group 99">
                <a:extLst>
                  <a:ext uri="{FF2B5EF4-FFF2-40B4-BE49-F238E27FC236}">
                    <a16:creationId xmlns:a16="http://schemas.microsoft.com/office/drawing/2014/main" id="{7E2C49D3-242E-8C4F-86E7-0FFA594CA34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28" y="1581"/>
                <a:ext cx="861" cy="1407"/>
                <a:chOff x="4128" y="1581"/>
                <a:chExt cx="861" cy="1407"/>
              </a:xfrm>
            </p:grpSpPr>
            <p:sp>
              <p:nvSpPr>
                <p:cNvPr id="47" name="Rectangle 22">
                  <a:extLst>
                    <a:ext uri="{FF2B5EF4-FFF2-40B4-BE49-F238E27FC236}">
                      <a16:creationId xmlns:a16="http://schemas.microsoft.com/office/drawing/2014/main" id="{A52AF27D-1FF0-614D-A2A3-3A1A8A00E54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1" y="1785"/>
                  <a:ext cx="672" cy="1203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8" name="Line 23">
                  <a:extLst>
                    <a:ext uri="{FF2B5EF4-FFF2-40B4-BE49-F238E27FC236}">
                      <a16:creationId xmlns:a16="http://schemas.microsoft.com/office/drawing/2014/main" id="{8FD9D765-DCED-384D-9383-D8B66CA190F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1" y="2844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9" name="Rectangle 24">
                  <a:extLst>
                    <a:ext uri="{FF2B5EF4-FFF2-40B4-BE49-F238E27FC236}">
                      <a16:creationId xmlns:a16="http://schemas.microsoft.com/office/drawing/2014/main" id="{2D4354E5-D344-7D41-8381-3A46E9F260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79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0" name="Rectangle 25">
                  <a:extLst>
                    <a:ext uri="{FF2B5EF4-FFF2-40B4-BE49-F238E27FC236}">
                      <a16:creationId xmlns:a16="http://schemas.microsoft.com/office/drawing/2014/main" id="{F45D213E-7660-1C4E-A8AE-D3973574C1A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5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ectangle 26">
                  <a:extLst>
                    <a:ext uri="{FF2B5EF4-FFF2-40B4-BE49-F238E27FC236}">
                      <a16:creationId xmlns:a16="http://schemas.microsoft.com/office/drawing/2014/main" id="{AA021DAB-8E51-E141-8D68-0E7D76CDC3E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71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2" name="Rectangle 27">
                  <a:extLst>
                    <a:ext uri="{FF2B5EF4-FFF2-40B4-BE49-F238E27FC236}">
                      <a16:creationId xmlns:a16="http://schemas.microsoft.com/office/drawing/2014/main" id="{DD25698F-7CFC-854E-831F-90EC8415DE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15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3" name="Rectangle 28">
                  <a:extLst>
                    <a:ext uri="{FF2B5EF4-FFF2-40B4-BE49-F238E27FC236}">
                      <a16:creationId xmlns:a16="http://schemas.microsoft.com/office/drawing/2014/main" id="{D02345D3-0B45-CA43-93DD-232506A6D7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1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4" name="Rectangle 29">
                  <a:extLst>
                    <a:ext uri="{FF2B5EF4-FFF2-40B4-BE49-F238E27FC236}">
                      <a16:creationId xmlns:a16="http://schemas.microsoft.com/office/drawing/2014/main" id="{9C3E4A00-26DB-4447-A1D1-7E4BA963A10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07" y="2739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5" name="Line 30">
                  <a:extLst>
                    <a:ext uri="{FF2B5EF4-FFF2-40B4-BE49-F238E27FC236}">
                      <a16:creationId xmlns:a16="http://schemas.microsoft.com/office/drawing/2014/main" id="{182C1095-0793-6C4D-8F3A-B5E40E4E90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4" y="2649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6" name="Rectangle 31">
                  <a:extLst>
                    <a:ext uri="{FF2B5EF4-FFF2-40B4-BE49-F238E27FC236}">
                      <a16:creationId xmlns:a16="http://schemas.microsoft.com/office/drawing/2014/main" id="{87AD62A6-AFD8-3440-B9E9-DD48DC74E0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72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7" name="Rectangle 33">
                  <a:extLst>
                    <a:ext uri="{FF2B5EF4-FFF2-40B4-BE49-F238E27FC236}">
                      <a16:creationId xmlns:a16="http://schemas.microsoft.com/office/drawing/2014/main" id="{4514D9B1-C7A0-FD4C-937A-107DBB9EB5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46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8" name="Rectangle 35">
                  <a:extLst>
                    <a:ext uri="{FF2B5EF4-FFF2-40B4-BE49-F238E27FC236}">
                      <a16:creationId xmlns:a16="http://schemas.microsoft.com/office/drawing/2014/main" id="{73A2EC74-4BD4-8842-9321-3B71D06A4C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14" y="2544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9" name="Line 44">
                  <a:extLst>
                    <a:ext uri="{FF2B5EF4-FFF2-40B4-BE49-F238E27FC236}">
                      <a16:creationId xmlns:a16="http://schemas.microsoft.com/office/drawing/2014/main" id="{736E13E0-A37F-7B4C-85AE-68A2B2FA08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28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0" name="Rectangle 45">
                  <a:extLst>
                    <a:ext uri="{FF2B5EF4-FFF2-40B4-BE49-F238E27FC236}">
                      <a16:creationId xmlns:a16="http://schemas.microsoft.com/office/drawing/2014/main" id="{0796E391-E3FB-8547-977F-8AB3EC731D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1" name="Line 67">
                  <a:extLst>
                    <a:ext uri="{FF2B5EF4-FFF2-40B4-BE49-F238E27FC236}">
                      <a16:creationId xmlns:a16="http://schemas.microsoft.com/office/drawing/2014/main" id="{6DC26C6F-AA00-DD48-B49C-43D89956BC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395" y="244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2" name="Line 72">
                  <a:extLst>
                    <a:ext uri="{FF2B5EF4-FFF2-40B4-BE49-F238E27FC236}">
                      <a16:creationId xmlns:a16="http://schemas.microsoft.com/office/drawing/2014/main" id="{77BC3BFF-3E21-EF41-9E0C-6A4D075028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60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63" name="Text Box 76">
                  <a:extLst>
                    <a:ext uri="{FF2B5EF4-FFF2-40B4-BE49-F238E27FC236}">
                      <a16:creationId xmlns:a16="http://schemas.microsoft.com/office/drawing/2014/main" id="{C5DF73D4-F290-5846-9832-1BFCC074D8E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351" y="2265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64" name="Text Box 78">
                  <a:extLst>
                    <a:ext uri="{FF2B5EF4-FFF2-40B4-BE49-F238E27FC236}">
                      <a16:creationId xmlns:a16="http://schemas.microsoft.com/office/drawing/2014/main" id="{1D6A9AB4-A6C3-8746-A587-C078DE699DC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524" y="1581"/>
                  <a:ext cx="137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65" name="Text Box 86">
                  <a:extLst>
                    <a:ext uri="{FF2B5EF4-FFF2-40B4-BE49-F238E27FC236}">
                      <a16:creationId xmlns:a16="http://schemas.microsoft.com/office/drawing/2014/main" id="{478C7A99-FF52-264D-A93C-63B216F61F0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0" y="276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66" name="Text Box 87">
                  <a:extLst>
                    <a:ext uri="{FF2B5EF4-FFF2-40B4-BE49-F238E27FC236}">
                      <a16:creationId xmlns:a16="http://schemas.microsoft.com/office/drawing/2014/main" id="{45E5B22E-F62B-5249-8E7D-3DB7299BDC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21" y="1872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67" name="Text Box 88">
                  <a:extLst>
                    <a:ext uri="{FF2B5EF4-FFF2-40B4-BE49-F238E27FC236}">
                      <a16:creationId xmlns:a16="http://schemas.microsoft.com/office/drawing/2014/main" id="{489B77A6-2CB6-8946-B24E-FD18C7F260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30" y="255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grpSp>
            <p:nvGrpSpPr>
              <p:cNvPr id="10" name="Group 100">
                <a:extLst>
                  <a:ext uri="{FF2B5EF4-FFF2-40B4-BE49-F238E27FC236}">
                    <a16:creationId xmlns:a16="http://schemas.microsoft.com/office/drawing/2014/main" id="{AEBD6B12-96B0-9445-9A7E-DFC58CDEE19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139" y="1581"/>
                <a:ext cx="855" cy="1404"/>
                <a:chOff x="5241" y="1581"/>
                <a:chExt cx="855" cy="1404"/>
              </a:xfrm>
            </p:grpSpPr>
            <p:sp>
              <p:nvSpPr>
                <p:cNvPr id="19" name="Rectangle 46">
                  <a:extLst>
                    <a:ext uri="{FF2B5EF4-FFF2-40B4-BE49-F238E27FC236}">
                      <a16:creationId xmlns:a16="http://schemas.microsoft.com/office/drawing/2014/main" id="{13EEDB8E-0D5A-4440-8BE3-3C687EB8FD0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44" y="1785"/>
                  <a:ext cx="672" cy="1200"/>
                </a:xfrm>
                <a:prstGeom prst="rect">
                  <a:avLst/>
                </a:prstGeom>
                <a:noFill/>
                <a:ln w="28575">
                  <a:solidFill>
                    <a:srgbClr val="00003C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" name="Line 47">
                  <a:extLst>
                    <a:ext uri="{FF2B5EF4-FFF2-40B4-BE49-F238E27FC236}">
                      <a16:creationId xmlns:a16="http://schemas.microsoft.com/office/drawing/2014/main" id="{1F01799E-24EE-534C-BB0C-2C18015FDB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4" y="2841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" name="Rectangle 48">
                  <a:extLst>
                    <a:ext uri="{FF2B5EF4-FFF2-40B4-BE49-F238E27FC236}">
                      <a16:creationId xmlns:a16="http://schemas.microsoft.com/office/drawing/2014/main" id="{F8576CD2-E8B9-2F45-9F86-151199E498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92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2" name="Rectangle 49">
                  <a:extLst>
                    <a:ext uri="{FF2B5EF4-FFF2-40B4-BE49-F238E27FC236}">
                      <a16:creationId xmlns:a16="http://schemas.microsoft.com/office/drawing/2014/main" id="{5E3AF7B8-2011-094B-A3DE-91B00F8C8D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8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3" name="Rectangle 50">
                  <a:extLst>
                    <a:ext uri="{FF2B5EF4-FFF2-40B4-BE49-F238E27FC236}">
                      <a16:creationId xmlns:a16="http://schemas.microsoft.com/office/drawing/2014/main" id="{11CF833A-513B-4D43-97CC-7D2D3FCFA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4" name="Rectangle 51">
                  <a:extLst>
                    <a:ext uri="{FF2B5EF4-FFF2-40B4-BE49-F238E27FC236}">
                      <a16:creationId xmlns:a16="http://schemas.microsoft.com/office/drawing/2014/main" id="{9132644B-0044-7549-B72A-A0AB19759E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8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5" name="Rectangle 52">
                  <a:extLst>
                    <a:ext uri="{FF2B5EF4-FFF2-40B4-BE49-F238E27FC236}">
                      <a16:creationId xmlns:a16="http://schemas.microsoft.com/office/drawing/2014/main" id="{0227C85B-ED8B-A24A-9ACD-B17B541BC9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4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6" name="Rectangle 53">
                  <a:extLst>
                    <a:ext uri="{FF2B5EF4-FFF2-40B4-BE49-F238E27FC236}">
                      <a16:creationId xmlns:a16="http://schemas.microsoft.com/office/drawing/2014/main" id="{3EB8A3E5-0FCE-E44C-A6BE-B7F0DCE366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20" y="2736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7" name="Line 54">
                  <a:extLst>
                    <a:ext uri="{FF2B5EF4-FFF2-40B4-BE49-F238E27FC236}">
                      <a16:creationId xmlns:a16="http://schemas.microsoft.com/office/drawing/2014/main" id="{18393A57-A813-0941-906B-E9089BEE3D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7" y="2646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8" name="Rectangle 55">
                  <a:extLst>
                    <a:ext uri="{FF2B5EF4-FFF2-40B4-BE49-F238E27FC236}">
                      <a16:creationId xmlns:a16="http://schemas.microsoft.com/office/drawing/2014/main" id="{4AE59163-C860-584E-B3E6-1E5601F2A6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7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9" name="Rectangle 56">
                  <a:extLst>
                    <a:ext uri="{FF2B5EF4-FFF2-40B4-BE49-F238E27FC236}">
                      <a16:creationId xmlns:a16="http://schemas.microsoft.com/office/drawing/2014/main" id="{23D54537-2FCB-E942-AFA1-CE69DBC37C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0" name="Rectangle 57">
                  <a:extLst>
                    <a:ext uri="{FF2B5EF4-FFF2-40B4-BE49-F238E27FC236}">
                      <a16:creationId xmlns:a16="http://schemas.microsoft.com/office/drawing/2014/main" id="{05220B7D-BBAD-B543-8723-701D78AF50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9" y="2541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1" name="Line 58">
                  <a:extLst>
                    <a:ext uri="{FF2B5EF4-FFF2-40B4-BE49-F238E27FC236}">
                      <a16:creationId xmlns:a16="http://schemas.microsoft.com/office/drawing/2014/main" id="{2A603E96-A6E5-B340-A356-57573E2857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1" y="1938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2" name="Rectangle 59">
                  <a:extLst>
                    <a:ext uri="{FF2B5EF4-FFF2-40B4-BE49-F238E27FC236}">
                      <a16:creationId xmlns:a16="http://schemas.microsoft.com/office/drawing/2014/main" id="{665DCD8C-BA21-5E4D-80AE-CAFDD80D9A8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" y="1833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3" name="Rectangle 60">
                  <a:extLst>
                    <a:ext uri="{FF2B5EF4-FFF2-40B4-BE49-F238E27FC236}">
                      <a16:creationId xmlns:a16="http://schemas.microsoft.com/office/drawing/2014/main" id="{EFF66D81-0B83-3441-B468-341DE34D17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81" y="2538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Line 61">
                  <a:extLst>
                    <a:ext uri="{FF2B5EF4-FFF2-40B4-BE49-F238E27FC236}">
                      <a16:creationId xmlns:a16="http://schemas.microsoft.com/office/drawing/2014/main" id="{349124DF-F7EB-4E4E-8BF9-597D6F38BC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244" y="2322"/>
                  <a:ext cx="672" cy="0"/>
                </a:xfrm>
                <a:prstGeom prst="line">
                  <a:avLst/>
                </a:prstGeom>
                <a:noFill/>
                <a:ln w="28575">
                  <a:solidFill>
                    <a:srgbClr val="00003C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5" name="Rectangle 62">
                  <a:extLst>
                    <a:ext uri="{FF2B5EF4-FFF2-40B4-BE49-F238E27FC236}">
                      <a16:creationId xmlns:a16="http://schemas.microsoft.com/office/drawing/2014/main" id="{D99478B7-78EA-F14C-9820-D40110001D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334" y="2217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6" name="Rectangle 64">
                  <a:extLst>
                    <a:ext uri="{FF2B5EF4-FFF2-40B4-BE49-F238E27FC236}">
                      <a16:creationId xmlns:a16="http://schemas.microsoft.com/office/drawing/2014/main" id="{16197571-201A-5240-B1B2-43ACE81556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66" y="2217"/>
                  <a:ext cx="48" cy="96"/>
                </a:xfrm>
                <a:prstGeom prst="rect">
                  <a:avLst/>
                </a:prstGeom>
                <a:solidFill>
                  <a:schemeClr val="bg2"/>
                </a:solidFill>
                <a:ln w="9525">
                  <a:solidFill>
                    <a:srgbClr val="00003C"/>
                  </a:solidFill>
                  <a:miter lim="800000"/>
                  <a:headEnd/>
                  <a:tailEnd/>
                </a:ln>
              </p:spPr>
              <p:txBody>
                <a:bodyPr wrap="none" lIns="91425" tIns="45712" rIns="91425" bIns="45712" anchor="ctr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Line 68">
                  <a:extLst>
                    <a:ext uri="{FF2B5EF4-FFF2-40B4-BE49-F238E27FC236}">
                      <a16:creationId xmlns:a16="http://schemas.microsoft.com/office/drawing/2014/main" id="{3F65698C-4052-FD4D-A882-9A10C3EB03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77" y="244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8" name="Line 69">
                  <a:extLst>
                    <a:ext uri="{FF2B5EF4-FFF2-40B4-BE49-F238E27FC236}">
                      <a16:creationId xmlns:a16="http://schemas.microsoft.com/office/drawing/2014/main" id="{10D96232-332E-8344-9CD8-49CB67689B7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568" y="2112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9" name="Line 70">
                  <a:extLst>
                    <a:ext uri="{FF2B5EF4-FFF2-40B4-BE49-F238E27FC236}">
                      <a16:creationId xmlns:a16="http://schemas.microsoft.com/office/drawing/2014/main" id="{026F61CD-E840-6F47-8FBC-73D0BD499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673" y="1728"/>
                  <a:ext cx="0" cy="192"/>
                </a:xfrm>
                <a:prstGeom prst="line">
                  <a:avLst/>
                </a:prstGeom>
                <a:noFill/>
                <a:ln w="28575">
                  <a:solidFill>
                    <a:srgbClr val="FF0000"/>
                  </a:solidFill>
                  <a:round/>
                  <a:headEnd/>
                  <a:tailEnd type="triangl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lIns="91425" tIns="45712" rIns="91425" bIns="45712"/>
                <a:lstStyle/>
                <a:p>
                  <a:endParaRPr lang="zh-CN" altLang="en-US" b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40" name="Text Box 79">
                  <a:extLst>
                    <a:ext uri="{FF2B5EF4-FFF2-40B4-BE49-F238E27FC236}">
                      <a16:creationId xmlns:a16="http://schemas.microsoft.com/office/drawing/2014/main" id="{FABA6B6C-FE43-764A-A823-DBDDD1291ABE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26" y="1581"/>
                  <a:ext cx="137" cy="12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1" name="Text Box 80">
                  <a:extLst>
                    <a:ext uri="{FF2B5EF4-FFF2-40B4-BE49-F238E27FC236}">
                      <a16:creationId xmlns:a16="http://schemas.microsoft.com/office/drawing/2014/main" id="{6919C548-1AD3-3644-B902-5EBB6D7A584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10" y="230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42" name="Text Box 81">
                  <a:extLst>
                    <a:ext uri="{FF2B5EF4-FFF2-40B4-BE49-F238E27FC236}">
                      <a16:creationId xmlns:a16="http://schemas.microsoft.com/office/drawing/2014/main" id="{4C04B232-762C-874D-81F8-91BB10A4DF96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24" y="1968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</a:p>
              </p:txBody>
            </p:sp>
            <p:sp>
              <p:nvSpPr>
                <p:cNvPr id="43" name="Text Box 89">
                  <a:extLst>
                    <a:ext uri="{FF2B5EF4-FFF2-40B4-BE49-F238E27FC236}">
                      <a16:creationId xmlns:a16="http://schemas.microsoft.com/office/drawing/2014/main" id="{6DCAFE74-08B3-BC4A-9D5E-AC9B860A3B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276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44" name="Text Box 90">
                  <a:extLst>
                    <a:ext uri="{FF2B5EF4-FFF2-40B4-BE49-F238E27FC236}">
                      <a16:creationId xmlns:a16="http://schemas.microsoft.com/office/drawing/2014/main" id="{A6550420-889F-6344-A7D7-0AE03B966FA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1872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45" name="Text Box 91">
                  <a:extLst>
                    <a:ext uri="{FF2B5EF4-FFF2-40B4-BE49-F238E27FC236}">
                      <a16:creationId xmlns:a16="http://schemas.microsoft.com/office/drawing/2014/main" id="{305CD520-3D28-714C-8AE4-069B7CEDB65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7" y="2553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  <p:sp>
              <p:nvSpPr>
                <p:cNvPr id="46" name="Text Box 92">
                  <a:extLst>
                    <a:ext uri="{FF2B5EF4-FFF2-40B4-BE49-F238E27FC236}">
                      <a16:creationId xmlns:a16="http://schemas.microsoft.com/office/drawing/2014/main" id="{AA442F90-51C4-4448-A7B1-92EFD134A75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934" y="2217"/>
                  <a:ext cx="159" cy="11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/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endParaRPr lang="en-US" altLang="zh-CN" sz="1600" b="0" baseline="-2500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11" name="Group 106">
                <a:extLst>
                  <a:ext uri="{FF2B5EF4-FFF2-40B4-BE49-F238E27FC236}">
                    <a16:creationId xmlns:a16="http://schemas.microsoft.com/office/drawing/2014/main" id="{C80EA18A-F7DD-5642-951F-7113346023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3042"/>
                <a:ext cx="3072" cy="465"/>
                <a:chOff x="3024" y="3024"/>
                <a:chExt cx="3072" cy="465"/>
              </a:xfrm>
            </p:grpSpPr>
            <p:sp>
              <p:nvSpPr>
                <p:cNvPr id="16" name="Text Box 93">
                  <a:extLst>
                    <a:ext uri="{FF2B5EF4-FFF2-40B4-BE49-F238E27FC236}">
                      <a16:creationId xmlns:a16="http://schemas.microsoft.com/office/drawing/2014/main" id="{3BAF0658-F20E-A648-94B8-38C853BCCC4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3024"/>
                  <a:ext cx="960" cy="46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(A) </a:t>
                  </a:r>
                  <a:r>
                    <a:rPr lang="zh-CN" altLang="en-US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一次减压</a:t>
                  </a:r>
                </a:p>
                <a:p>
                  <a:pPr eaLnBrk="1" hangingPunct="1"/>
                  <a:r>
                    <a:rPr lang="zh-CN" altLang="en-US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  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   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7" name="Text Box 94">
                  <a:extLst>
                    <a:ext uri="{FF2B5EF4-FFF2-40B4-BE49-F238E27FC236}">
                      <a16:creationId xmlns:a16="http://schemas.microsoft.com/office/drawing/2014/main" id="{F8242840-B96C-B14C-9355-9911E3B2689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2" y="3024"/>
                  <a:ext cx="960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(B) </a:t>
                  </a:r>
                  <a:r>
                    <a:rPr lang="zh-CN" altLang="en-US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分两次减压</a:t>
                  </a:r>
                </a:p>
                <a:p>
                  <a:pPr eaLnBrk="1" hangingPunct="1"/>
                  <a:r>
                    <a:rPr lang="zh-CN" altLang="en-US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 err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 err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  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 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 </a:t>
                  </a:r>
                  <a:r>
                    <a:rPr lang="en-US" altLang="zh-CN" sz="1600" b="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 dirty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8" name="Text Box 95">
                  <a:extLst>
                    <a:ext uri="{FF2B5EF4-FFF2-40B4-BE49-F238E27FC236}">
                      <a16:creationId xmlns:a16="http://schemas.microsoft.com/office/drawing/2014/main" id="{6C815ADE-0368-E248-B352-6335DA17D4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0" y="3024"/>
                  <a:ext cx="1056" cy="4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marL="457200" indent="-4572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(C) </a:t>
                  </a:r>
                  <a:r>
                    <a:rPr lang="zh-CN" altLang="en-US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分三次减压</a:t>
                  </a:r>
                </a:p>
                <a:p>
                  <a:pPr eaLnBrk="1" hangingPunct="1"/>
                  <a:r>
                    <a:rPr lang="zh-CN" altLang="en-US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 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p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  <a:p>
                  <a:pPr eaLnBrk="1" hangingPunct="1"/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 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1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’</a:t>
                  </a:r>
                  <a:r>
                    <a:rPr lang="en-US" altLang="zh-CN" sz="16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  <a:sym typeface="Symbol" pitchFamily="18" charset="2"/>
                    </a:rPr>
                    <a:t></a:t>
                  </a:r>
                  <a:r>
                    <a:rPr lang="en-US" altLang="zh-CN" sz="1600" b="0" i="1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V</a:t>
                  </a:r>
                  <a:r>
                    <a:rPr lang="en-US" altLang="zh-CN" sz="1600" b="0" baseline="-2500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grpSp>
            <p:nvGrpSpPr>
              <p:cNvPr id="12" name="Group 105">
                <a:extLst>
                  <a:ext uri="{FF2B5EF4-FFF2-40B4-BE49-F238E27FC236}">
                    <a16:creationId xmlns:a16="http://schemas.microsoft.com/office/drawing/2014/main" id="{69754A95-17E3-6343-BC51-FE7C946356D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1584"/>
                <a:ext cx="2496" cy="173"/>
                <a:chOff x="3024" y="1584"/>
                <a:chExt cx="2496" cy="173"/>
              </a:xfrm>
            </p:grpSpPr>
            <p:sp>
              <p:nvSpPr>
                <p:cNvPr id="13" name="Text Box 102">
                  <a:extLst>
                    <a:ext uri="{FF2B5EF4-FFF2-40B4-BE49-F238E27FC236}">
                      <a16:creationId xmlns:a16="http://schemas.microsoft.com/office/drawing/2014/main" id="{271828B3-4474-CE42-A306-A3EC85F53B0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24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14" name="Text Box 103">
                  <a:extLst>
                    <a:ext uri="{FF2B5EF4-FFF2-40B4-BE49-F238E27FC236}">
                      <a16:creationId xmlns:a16="http://schemas.microsoft.com/office/drawing/2014/main" id="{969A3762-E36D-E643-BE72-C950A60A1CC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32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15" name="Text Box 104">
                  <a:extLst>
                    <a:ext uri="{FF2B5EF4-FFF2-40B4-BE49-F238E27FC236}">
                      <a16:creationId xmlns:a16="http://schemas.microsoft.com/office/drawing/2014/main" id="{1D686EF6-9C25-1540-BC28-D01E1B5090B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040" y="1584"/>
                  <a:ext cx="480" cy="17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lIns="0" tIns="0" rIns="0" bIns="0">
                  <a:spAutoFit/>
                </a:bodyPr>
                <a:lstStyle>
                  <a:lvl1pPr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1pPr>
                  <a:lvl2pPr marL="742950" indent="-28575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2pPr>
                  <a:lvl3pPr marL="11430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3pPr>
                  <a:lvl4pPr marL="16002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4pPr>
                  <a:lvl5pPr marL="2057400" indent="-228600" eaLnBrk="0" hangingPunct="0"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kumimoji="1" sz="2400" b="1">
                      <a:solidFill>
                        <a:schemeClr val="tx1"/>
                      </a:solidFill>
                      <a:latin typeface="Times New Roman" pitchFamily="18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过程</a:t>
                  </a:r>
                  <a:r>
                    <a:rPr lang="en-US" altLang="zh-CN" sz="1800" b="0">
                      <a:latin typeface="Arial" panose="020B0604020202020204" pitchFamily="34" charset="0"/>
                      <a:ea typeface="+mj-ea"/>
                      <a:cs typeface="Arial" panose="020B0604020202020204" pitchFamily="34" charset="0"/>
                    </a:rPr>
                    <a:t>C</a:t>
                  </a:r>
                </a:p>
              </p:txBody>
            </p:sp>
          </p:grpSp>
        </p:grpSp>
      </p:grpSp>
      <p:sp>
        <p:nvSpPr>
          <p:cNvPr id="84" name="文本框 83">
            <a:extLst>
              <a:ext uri="{FF2B5EF4-FFF2-40B4-BE49-F238E27FC236}">
                <a16:creationId xmlns:a16="http://schemas.microsoft.com/office/drawing/2014/main" id="{7459BF72-EC85-7D43-8F58-0C81BDBFCE1E}"/>
              </a:ext>
            </a:extLst>
          </p:cNvPr>
          <p:cNvSpPr txBox="1"/>
          <p:nvPr/>
        </p:nvSpPr>
        <p:spPr>
          <a:xfrm>
            <a:off x="179512" y="4917266"/>
            <a:ext cx="8913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P</a:t>
            </a:r>
            <a:r>
              <a:rPr lang="zh-CN" altLang="en-US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V</a:t>
            </a:r>
            <a:r>
              <a:rPr lang="zh-CN" altLang="en-US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T</a:t>
            </a:r>
            <a:r>
              <a:rPr lang="zh-CN" altLang="en-US" dirty="0">
                <a:solidFill>
                  <a:srgbClr val="0000FF"/>
                </a:solidFill>
              </a:rPr>
              <a:t> 的值不随变化路径不同而改变，在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状态有确定的值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47AD02E5-C672-8347-8AE8-D29B85C74519}"/>
              </a:ext>
            </a:extLst>
          </p:cNvPr>
          <p:cNvSpPr/>
          <p:nvPr/>
        </p:nvSpPr>
        <p:spPr>
          <a:xfrm>
            <a:off x="490524" y="5589240"/>
            <a:ext cx="8185931" cy="9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kumimoji="0" lang="zh-CN" altLang="en-US" dirty="0">
                <a:latin typeface="+mj-ea"/>
                <a:ea typeface="+mj-ea"/>
                <a:cs typeface="Arial" panose="020B0604020202020204" pitchFamily="34" charset="0"/>
              </a:rPr>
              <a:t>凡只与体系所处状态有关，而与变化路径无关的物理量都是</a:t>
            </a:r>
            <a:r>
              <a:rPr kumimoji="0" lang="zh-CN" altLang="en-US" dirty="0">
                <a:solidFill>
                  <a:srgbClr val="C00000"/>
                </a:solidFill>
                <a:latin typeface="+mj-ea"/>
                <a:ea typeface="+mj-ea"/>
                <a:cs typeface="Arial" panose="020B0604020202020204" pitchFamily="34" charset="0"/>
              </a:rPr>
              <a:t>状态量</a:t>
            </a:r>
            <a:r>
              <a:rPr kumimoji="0" lang="zh-CN" altLang="en-US" dirty="0">
                <a:latin typeface="+mj-ea"/>
                <a:ea typeface="+mj-ea"/>
                <a:cs typeface="Arial" panose="020B0604020202020204" pitchFamily="34" charset="0"/>
              </a:rPr>
              <a:t>。例如，</a:t>
            </a:r>
            <a:r>
              <a:rPr kumimoji="0" lang="en-US" altLang="zh-CN" i="1" dirty="0">
                <a:latin typeface="+mj-ea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kumimoji="0" lang="en-US" altLang="zh-CN" i="1" dirty="0">
                <a:latin typeface="+mj-ea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dirty="0">
                <a:latin typeface="+mj-ea"/>
                <a:ea typeface="+mj-ea"/>
                <a:cs typeface="Arial" panose="020B0604020202020204" pitchFamily="34" charset="0"/>
              </a:rPr>
              <a:t>, </a:t>
            </a:r>
            <a:r>
              <a:rPr kumimoji="0" lang="en-US" altLang="zh-CN" i="1" dirty="0">
                <a:latin typeface="+mj-ea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dirty="0">
                <a:latin typeface="+mj-ea"/>
                <a:ea typeface="+mj-ea"/>
                <a:cs typeface="Arial" panose="020B0604020202020204" pitchFamily="34" charset="0"/>
              </a:rPr>
              <a:t>, n </a:t>
            </a:r>
            <a:r>
              <a:rPr kumimoji="0" lang="zh-CN" altLang="en-US" dirty="0">
                <a:latin typeface="+mj-ea"/>
                <a:ea typeface="+mj-ea"/>
                <a:cs typeface="Arial" panose="020B0604020202020204" pitchFamily="34" charset="0"/>
              </a:rPr>
              <a:t>等都是量。</a:t>
            </a:r>
            <a:endParaRPr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168214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516A968-A28E-BA43-9AB2-28917A166A9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5F073B4-4553-1441-B5EB-490899DB282A}"/>
              </a:ext>
            </a:extLst>
          </p:cNvPr>
          <p:cNvSpPr/>
          <p:nvPr/>
        </p:nvSpPr>
        <p:spPr>
          <a:xfrm>
            <a:off x="228600" y="476672"/>
            <a:ext cx="8915400" cy="18227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状态</a:t>
            </a:r>
            <a:r>
              <a:rPr lang="en-US" altLang="zh-CN" dirty="0">
                <a:solidFill>
                  <a:srgbClr val="C00000"/>
                </a:solidFill>
              </a:rPr>
              <a:t>(state): </a:t>
            </a:r>
            <a:r>
              <a:rPr lang="zh-CN" altLang="en-US" dirty="0"/>
              <a:t>当系统的温度、压力、体积、物质的量、物态、相等物理化学性质一定时，系统处于一个状态</a:t>
            </a:r>
            <a:r>
              <a:rPr lang="en-US" altLang="zh-CN" dirty="0"/>
              <a:t>/</a:t>
            </a:r>
            <a:r>
              <a:rPr lang="zh-CN" altLang="en-US" dirty="0"/>
              <a:t>定态。</a:t>
            </a:r>
            <a:r>
              <a:rPr lang="zh-CN" altLang="en-US" dirty="0">
                <a:latin typeface="宋体" panose="02010600030101010101" pitchFamily="2" charset="-122"/>
              </a:rPr>
              <a:t>由物质系统的状态决定的物理量，例如</a:t>
            </a:r>
            <a:r>
              <a:rPr lang="en-US" altLang="zh-CN" dirty="0">
                <a:latin typeface="宋体" panose="02010600030101010101" pitchFamily="2" charset="-122"/>
              </a:rPr>
              <a:t>p 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V </a:t>
            </a:r>
            <a:r>
              <a:rPr lang="zh-CN" altLang="en-US" dirty="0">
                <a:latin typeface="宋体" panose="02010600030101010101" pitchFamily="2" charset="-122"/>
              </a:rPr>
              <a:t>，</a:t>
            </a:r>
            <a:r>
              <a:rPr lang="en-US" altLang="zh-CN" dirty="0">
                <a:latin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</a:rPr>
              <a:t>等称为</a:t>
            </a:r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</a:rPr>
              <a:t>状态函数</a:t>
            </a:r>
            <a:endParaRPr lang="zh-CN" altLang="en-US" dirty="0"/>
          </a:p>
          <a:p>
            <a:pPr marL="457200" indent="-457200">
              <a:lnSpc>
                <a:spcPct val="120000"/>
              </a:lnSpc>
              <a:buFont typeface="Wingdings" pitchFamily="2" charset="2"/>
              <a:buChar char="l"/>
            </a:pPr>
            <a:r>
              <a:rPr lang="zh-CN" altLang="en-US" dirty="0">
                <a:solidFill>
                  <a:srgbClr val="C00000"/>
                </a:solidFill>
                <a:latin typeface="+mj-ea"/>
                <a:ea typeface="+mj-ea"/>
              </a:rPr>
              <a:t>过程</a:t>
            </a:r>
            <a:r>
              <a:rPr lang="en-US" altLang="zh-CN" dirty="0">
                <a:solidFill>
                  <a:srgbClr val="C00000"/>
                </a:solidFill>
              </a:rPr>
              <a:t>(process)</a:t>
            </a:r>
            <a:r>
              <a:rPr lang="zh-CN" altLang="en-US" dirty="0">
                <a:solidFill>
                  <a:srgbClr val="C00000"/>
                </a:solidFill>
              </a:rPr>
              <a:t>：</a:t>
            </a:r>
            <a:r>
              <a:rPr lang="zh-CN" altLang="en-US" dirty="0"/>
              <a:t>系统从一个状态</a:t>
            </a:r>
            <a:r>
              <a:rPr lang="en-US" altLang="zh-CN" dirty="0"/>
              <a:t>/</a:t>
            </a:r>
            <a:r>
              <a:rPr lang="zh-CN" altLang="en-US" dirty="0"/>
              <a:t>始态变成另一个状态</a:t>
            </a:r>
            <a:r>
              <a:rPr lang="en-US" altLang="zh-CN" dirty="0"/>
              <a:t>/</a:t>
            </a:r>
            <a:r>
              <a:rPr lang="zh-CN" altLang="en-US" dirty="0"/>
              <a:t>终态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17CD87A-9D55-744A-A551-5068B771E764}"/>
              </a:ext>
            </a:extLst>
          </p:cNvPr>
          <p:cNvSpPr/>
          <p:nvPr/>
        </p:nvSpPr>
        <p:spPr>
          <a:xfrm>
            <a:off x="611560" y="2636912"/>
            <a:ext cx="7686600" cy="919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具有加合性质的，如</a:t>
            </a:r>
            <a:r>
              <a:rPr lang="en-US" altLang="zh-CN" dirty="0">
                <a:latin typeface="宋体" panose="02010600030101010101" pitchFamily="2" charset="-122"/>
              </a:rPr>
              <a:t>V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n </a:t>
            </a:r>
            <a:r>
              <a:rPr lang="zh-CN" altLang="en-US" dirty="0">
                <a:latin typeface="宋体" panose="02010600030101010101" pitchFamily="2" charset="-122"/>
              </a:rPr>
              <a:t>叫广度性质状态函数；</a:t>
            </a:r>
            <a:r>
              <a:rPr lang="en-US" altLang="zh-CN" dirty="0">
                <a:latin typeface="宋体" panose="02010600030101010101" pitchFamily="2" charset="-122"/>
              </a:rPr>
              <a:t>    </a:t>
            </a:r>
            <a:r>
              <a:rPr lang="zh-CN" altLang="en-US" dirty="0">
                <a:latin typeface="宋体" panose="02010600030101010101" pitchFamily="2" charset="-122"/>
              </a:rPr>
              <a:t>不具加合性质的，如</a:t>
            </a:r>
            <a:r>
              <a:rPr lang="en-US" altLang="zh-CN" dirty="0">
                <a:latin typeface="宋体" panose="02010600030101010101" pitchFamily="2" charset="-122"/>
              </a:rPr>
              <a:t>P</a:t>
            </a:r>
            <a:r>
              <a:rPr lang="zh-CN" altLang="en-US" dirty="0">
                <a:latin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</a:rPr>
              <a:t>T</a:t>
            </a:r>
            <a:r>
              <a:rPr lang="zh-CN" altLang="en-US" dirty="0">
                <a:latin typeface="宋体" panose="02010600030101010101" pitchFamily="2" charset="-122"/>
              </a:rPr>
              <a:t>叫强度性质状态函数。</a:t>
            </a:r>
            <a:endParaRPr lang="en-US" altLang="zh-CN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977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Text Box 2"/>
          <p:cNvSpPr txBox="1">
            <a:spLocks noChangeArrowheads="1"/>
          </p:cNvSpPr>
          <p:nvPr/>
        </p:nvSpPr>
        <p:spPr bwMode="auto">
          <a:xfrm>
            <a:off x="1040010" y="981075"/>
            <a:ext cx="7564438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3600" dirty="0">
                <a:solidFill>
                  <a:srgbClr val="C00000"/>
                </a:solidFill>
                <a:latin typeface="+mj-ea"/>
                <a:ea typeface="+mj-ea"/>
              </a:rPr>
              <a:t>第四章   化学热力学−反应的方向</a:t>
            </a:r>
          </a:p>
        </p:txBody>
      </p:sp>
      <p:sp>
        <p:nvSpPr>
          <p:cNvPr id="752643" name="Text Box 3"/>
          <p:cNvSpPr txBox="1">
            <a:spLocks noChangeArrowheads="1"/>
          </p:cNvSpPr>
          <p:nvPr/>
        </p:nvSpPr>
        <p:spPr bwMode="auto">
          <a:xfrm>
            <a:off x="1984568" y="2308915"/>
            <a:ext cx="5272087" cy="1712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marL="457200" indent="-457200" eaLnBrk="0" hangingPunct="0">
              <a:lnSpc>
                <a:spcPct val="130000"/>
              </a:lnSpc>
              <a:defRPr/>
            </a:pPr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+mn-lt"/>
                <a:ea typeface="+mj-ea"/>
              </a:rPr>
              <a:t>4.1</a:t>
            </a:r>
            <a:r>
              <a:rPr lang="zh-CN" altLang="en-US" sz="2800" dirty="0">
                <a:solidFill>
                  <a:schemeClr val="accent2">
                    <a:lumMod val="75000"/>
                  </a:schemeClr>
                </a:solidFill>
                <a:latin typeface="+mn-lt"/>
                <a:ea typeface="+mj-ea"/>
              </a:rPr>
              <a:t>  热化学第一定律</a:t>
            </a:r>
            <a:endParaRPr lang="en-US" altLang="zh-CN" sz="2800" dirty="0">
              <a:solidFill>
                <a:schemeClr val="accent2">
                  <a:lumMod val="75000"/>
                </a:schemeClr>
              </a:solidFill>
              <a:latin typeface="+mn-lt"/>
              <a:ea typeface="+mj-ea"/>
            </a:endParaRPr>
          </a:p>
          <a:p>
            <a:pPr marL="457200" indent="-457200" eaLnBrk="0" hangingPunct="0">
              <a:lnSpc>
                <a:spcPct val="130000"/>
              </a:lnSpc>
              <a:defRPr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rPr>
              <a:t>4.3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rPr>
              <a:t>  热力学第二定律和第三定律</a:t>
            </a:r>
          </a:p>
          <a:p>
            <a:pPr marL="457200" indent="-457200" eaLnBrk="0" hangingPunct="0">
              <a:lnSpc>
                <a:spcPct val="130000"/>
              </a:lnSpc>
              <a:defRPr/>
            </a:pPr>
            <a:r>
              <a:rPr lang="en-US" altLang="zh-CN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rPr>
              <a:t>4.3 </a:t>
            </a: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  <a:latin typeface="+mn-lt"/>
                <a:ea typeface="+mj-ea"/>
              </a:rPr>
              <a:t> 化学反应的方向</a:t>
            </a:r>
          </a:p>
        </p:txBody>
      </p:sp>
    </p:spTree>
    <p:extLst>
      <p:ext uri="{BB962C8B-B14F-4D97-AF65-F5344CB8AC3E}">
        <p14:creationId xmlns:p14="http://schemas.microsoft.com/office/powerpoint/2010/main" val="17007294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78CF69B6-6DC7-9D46-B90B-B93EB6E4A29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8C2B17C-6507-F143-AD9A-8BA395068D38}"/>
              </a:ext>
            </a:extLst>
          </p:cNvPr>
          <p:cNvSpPr/>
          <p:nvPr/>
        </p:nvSpPr>
        <p:spPr>
          <a:xfrm>
            <a:off x="488704" y="332656"/>
            <a:ext cx="8331768" cy="2856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dirty="0">
                <a:latin typeface="宋体" panose="02010600030101010101" pitchFamily="2" charset="-122"/>
              </a:rPr>
              <a:t>状态函数具有鲜明的特点</a:t>
            </a:r>
            <a:r>
              <a:rPr lang="en-US" altLang="zh-CN" dirty="0">
                <a:latin typeface="宋体" panose="02010600030101010101" pitchFamily="2" charset="-122"/>
              </a:rPr>
              <a:t>: 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dirty="0">
                <a:latin typeface="宋体" panose="02010600030101010101" pitchFamily="2" charset="-122"/>
              </a:rPr>
              <a:t>(1) </a:t>
            </a:r>
            <a:r>
              <a:rPr lang="zh-CN" altLang="en-US" dirty="0">
                <a:latin typeface="宋体" panose="02010600030101010101" pitchFamily="2" charset="-122"/>
              </a:rPr>
              <a:t>状态一定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</a:rPr>
              <a:t>状态函数一定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dirty="0">
                <a:latin typeface="宋体" panose="02010600030101010101" pitchFamily="2" charset="-122"/>
              </a:rPr>
              <a:t>(2) </a:t>
            </a:r>
            <a:r>
              <a:rPr lang="zh-CN" altLang="en-US" dirty="0">
                <a:latin typeface="宋体" panose="02010600030101010101" pitchFamily="2" charset="-122"/>
              </a:rPr>
              <a:t>状态变化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</a:rPr>
              <a:t>状态函数也随之而变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</a:rPr>
              <a:t>且状态函数的变化值只与始态、终态有关</a:t>
            </a:r>
            <a:r>
              <a:rPr lang="en-US" altLang="zh-CN" dirty="0">
                <a:latin typeface="宋体" panose="02010600030101010101" pitchFamily="2" charset="-122"/>
              </a:rPr>
              <a:t>,</a:t>
            </a:r>
            <a:r>
              <a:rPr lang="zh-CN" altLang="en-US" dirty="0">
                <a:latin typeface="宋体" panose="02010600030101010101" pitchFamily="2" charset="-122"/>
              </a:rPr>
              <a:t>而与变化途径无关</a:t>
            </a:r>
            <a:endParaRPr lang="en-US" altLang="zh-CN" dirty="0">
              <a:latin typeface="宋体" panose="02010600030101010101" pitchFamily="2" charset="-122"/>
            </a:endParaRP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en-US" altLang="zh-CN" b="0" dirty="0">
                <a:latin typeface="+mj-ea"/>
                <a:ea typeface="+mj-ea"/>
              </a:rPr>
              <a:t>    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状态函数的特征，状态一定，值一定；</a:t>
            </a:r>
          </a:p>
          <a:p>
            <a:pPr>
              <a:lnSpc>
                <a:spcPct val="120000"/>
              </a:lnSpc>
              <a:spcBef>
                <a:spcPct val="1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    殊途同归变化相等，周而复始变化为零。</a:t>
            </a:r>
            <a:endParaRPr lang="zh-CN" altLang="en-US" b="0" dirty="0">
              <a:latin typeface="+mj-ea"/>
              <a:ea typeface="+mj-ea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FC259E5-8F72-6841-925C-09B9E3CED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56992"/>
            <a:ext cx="3887911" cy="3140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A3B7C4-B275-C24F-8784-1CF107BA7153}"/>
              </a:ext>
            </a:extLst>
          </p:cNvPr>
          <p:cNvSpPr txBox="1"/>
          <p:nvPr/>
        </p:nvSpPr>
        <p:spPr>
          <a:xfrm>
            <a:off x="6084168" y="4696442"/>
            <a:ext cx="18998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0000FF"/>
                </a:solidFill>
              </a:rPr>
              <a:t>P</a:t>
            </a:r>
            <a:r>
              <a:rPr kumimoji="1" lang="zh-CN" altLang="en-US" dirty="0">
                <a:solidFill>
                  <a:srgbClr val="0000FF"/>
                </a:solidFill>
              </a:rPr>
              <a:t>、</a:t>
            </a:r>
            <a:r>
              <a:rPr kumimoji="1" lang="en-US" altLang="zh-CN" dirty="0">
                <a:solidFill>
                  <a:srgbClr val="0000FF"/>
                </a:solidFill>
              </a:rPr>
              <a:t>V</a:t>
            </a:r>
            <a:r>
              <a:rPr kumimoji="1" lang="zh-CN" altLang="en-US" dirty="0">
                <a:solidFill>
                  <a:srgbClr val="0000FF"/>
                </a:solidFill>
              </a:rPr>
              <a:t>、</a:t>
            </a:r>
            <a:r>
              <a:rPr kumimoji="1" lang="en-US" altLang="zh-CN" dirty="0">
                <a:solidFill>
                  <a:srgbClr val="0000FF"/>
                </a:solidFill>
              </a:rPr>
              <a:t>T</a:t>
            </a:r>
            <a:r>
              <a:rPr kumimoji="1" lang="zh-CN" altLang="en-US" dirty="0">
                <a:solidFill>
                  <a:srgbClr val="0000FF"/>
                </a:solidFill>
              </a:rPr>
              <a:t>、</a:t>
            </a:r>
            <a:r>
              <a:rPr kumimoji="1" lang="en-US" altLang="zh-CN" dirty="0">
                <a:solidFill>
                  <a:srgbClr val="0000FF"/>
                </a:solidFill>
              </a:rPr>
              <a:t>n</a:t>
            </a:r>
            <a:endParaRPr kumimoji="1"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3946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6A1ED06E-66BE-BE4E-93AA-92288F44B3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93A5178-3A0A-514D-A246-41AB6E0A4DFA}"/>
              </a:ext>
            </a:extLst>
          </p:cNvPr>
          <p:cNvSpPr txBox="1"/>
          <p:nvPr/>
        </p:nvSpPr>
        <p:spPr>
          <a:xfrm>
            <a:off x="2123728" y="2348880"/>
            <a:ext cx="4339650" cy="793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GB" sz="3600" b="0" dirty="0">
                <a:solidFill>
                  <a:srgbClr val="C00000"/>
                </a:solidFill>
                <a:latin typeface="+mj-ea"/>
                <a:ea typeface="+mj-ea"/>
              </a:rPr>
              <a:t>功和</a:t>
            </a:r>
            <a:r>
              <a:rPr kumimoji="1" lang="zh-CN" altLang="en-US" sz="3600" b="0" dirty="0">
                <a:solidFill>
                  <a:srgbClr val="C00000"/>
                </a:solidFill>
                <a:latin typeface="+mj-ea"/>
                <a:ea typeface="+mj-ea"/>
              </a:rPr>
              <a:t>热都是过程量！</a:t>
            </a:r>
            <a:endParaRPr kumimoji="1" lang="en-US" altLang="zh-CN" sz="3600" b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4FF2D1-F35A-8B47-B5EF-F5FD8AC02B1D}"/>
              </a:ext>
            </a:extLst>
          </p:cNvPr>
          <p:cNvSpPr txBox="1"/>
          <p:nvPr/>
        </p:nvSpPr>
        <p:spPr>
          <a:xfrm>
            <a:off x="683568" y="633963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GB" sz="2800" dirty="0">
                <a:solidFill>
                  <a:srgbClr val="0000FF"/>
                </a:solidFill>
                <a:latin typeface="+mj-ea"/>
                <a:ea typeface="+mj-ea"/>
              </a:rPr>
              <a:t>如何</a:t>
            </a:r>
            <a:r>
              <a:rPr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研究热力学问题？</a:t>
            </a:r>
            <a:endParaRPr kumimoji="1" lang="zh-CN" altLang="en-US" sz="2800" dirty="0">
              <a:solidFill>
                <a:srgbClr val="0000FF"/>
              </a:solidFill>
              <a:latin typeface="+mj-ea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21320B-0B2A-A54F-B02C-8832F6E77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691" y="249785"/>
            <a:ext cx="827698" cy="109374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9E52F8F-9184-E04A-B912-30DBD9010279}"/>
              </a:ext>
            </a:extLst>
          </p:cNvPr>
          <p:cNvSpPr/>
          <p:nvPr/>
        </p:nvSpPr>
        <p:spPr>
          <a:xfrm>
            <a:off x="2483768" y="3573016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0" dirty="0">
                <a:solidFill>
                  <a:srgbClr val="C00000"/>
                </a:solidFill>
                <a:latin typeface="+mn-lt"/>
                <a:ea typeface="+mj-ea"/>
              </a:rPr>
              <a:t>能量有状态量吗？</a:t>
            </a:r>
          </a:p>
        </p:txBody>
      </p:sp>
    </p:spTree>
    <p:extLst>
      <p:ext uri="{BB962C8B-B14F-4D97-AF65-F5344CB8AC3E}">
        <p14:creationId xmlns:p14="http://schemas.microsoft.com/office/powerpoint/2010/main" val="17708297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03" name="Text Box 3"/>
          <p:cNvSpPr txBox="1">
            <a:spLocks noChangeArrowheads="1"/>
          </p:cNvSpPr>
          <p:nvPr/>
        </p:nvSpPr>
        <p:spPr bwMode="auto">
          <a:xfrm>
            <a:off x="323528" y="1125538"/>
            <a:ext cx="8398197" cy="14609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indent="-476250">
              <a:lnSpc>
                <a:spcPct val="110000"/>
              </a:lnSpc>
              <a:defRPr/>
            </a:pPr>
            <a:r>
              <a:rPr kumimoji="0" lang="zh-CN" altLang="en-US" b="0" dirty="0">
                <a:latin typeface="+mj-lt"/>
                <a:ea typeface="+mj-ea"/>
                <a:cs typeface="Arial" panose="020B0604020202020204" pitchFamily="34" charset="0"/>
              </a:rPr>
              <a:t>内能</a:t>
            </a:r>
            <a:r>
              <a:rPr kumimoji="0" lang="en-US" altLang="zh-CN" b="0" dirty="0">
                <a:latin typeface="+mj-lt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b="0" i="1" dirty="0">
                <a:latin typeface="+mj-lt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b="0" dirty="0">
                <a:latin typeface="+mj-lt"/>
                <a:ea typeface="+mj-ea"/>
                <a:cs typeface="Arial" panose="020B0604020202020204" pitchFamily="34" charset="0"/>
              </a:rPr>
              <a:t>, internal energy)</a:t>
            </a:r>
            <a:r>
              <a:rPr kumimoji="0" lang="zh-CN" altLang="en-US" b="0" dirty="0">
                <a:latin typeface="+mj-lt"/>
                <a:ea typeface="+mj-ea"/>
                <a:cs typeface="Arial" panose="020B0604020202020204" pitchFamily="34" charset="0"/>
              </a:rPr>
              <a:t>：指体系内一切能量的总和，包括所含分子及原子的动能、势能、核能、电子能等。</a:t>
            </a:r>
          </a:p>
          <a:p>
            <a:pPr marL="476250" indent="-476250">
              <a:lnSpc>
                <a:spcPct val="110000"/>
              </a:lnSpc>
              <a:spcBef>
                <a:spcPct val="50000"/>
              </a:spcBef>
              <a:defRPr/>
            </a:pPr>
            <a:r>
              <a:rPr kumimoji="0" lang="zh-CN" altLang="en-US" b="0" dirty="0">
                <a:latin typeface="+mj-lt"/>
                <a:ea typeface="+mj-ea"/>
                <a:cs typeface="Arial" panose="020B0604020202020204" pitchFamily="34" charset="0"/>
              </a:rPr>
              <a:t>      换句话讲，内能即体系作功的总能力</a:t>
            </a:r>
            <a:r>
              <a:rPr kumimoji="0" lang="en-US" altLang="zh-CN" b="0" dirty="0">
                <a:latin typeface="+mj-lt"/>
                <a:ea typeface="+mj-ea"/>
                <a:cs typeface="Arial" panose="020B0604020202020204" pitchFamily="34" charset="0"/>
              </a:rPr>
              <a:t> (total capacity)</a:t>
            </a:r>
            <a:endParaRPr kumimoji="0" lang="zh-CN" altLang="en-US" b="0" dirty="0">
              <a:latin typeface="+mj-lt"/>
              <a:ea typeface="+mj-ea"/>
              <a:cs typeface="Arial" panose="020B0604020202020204" pitchFamily="34" charset="0"/>
            </a:endParaRPr>
          </a:p>
        </p:txBody>
      </p:sp>
      <p:pic>
        <p:nvPicPr>
          <p:cNvPr id="41988" name="Picture 4" descr="FG07_09C"/>
          <p:cNvPicPr>
            <a:picLocks noGrp="1" noChangeAspect="1" noChangeArrowheads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771775" y="2780928"/>
            <a:ext cx="2217738" cy="3759200"/>
          </a:xfrm>
        </p:spPr>
      </p:pic>
      <p:sp>
        <p:nvSpPr>
          <p:cNvPr id="768006" name="Text Box 6"/>
          <p:cNvSpPr txBox="1">
            <a:spLocks noChangeArrowheads="1"/>
          </p:cNvSpPr>
          <p:nvPr/>
        </p:nvSpPr>
        <p:spPr bwMode="auto">
          <a:xfrm>
            <a:off x="676275" y="3717553"/>
            <a:ext cx="2136775" cy="171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以气体分子体系为例，其内能包括如右图所示各项内容。</a:t>
            </a:r>
          </a:p>
        </p:txBody>
      </p:sp>
      <p:sp>
        <p:nvSpPr>
          <p:cNvPr id="768007" name="Text Box 7"/>
          <p:cNvSpPr txBox="1">
            <a:spLocks noChangeArrowheads="1"/>
          </p:cNvSpPr>
          <p:nvPr/>
        </p:nvSpPr>
        <p:spPr bwMode="auto">
          <a:xfrm>
            <a:off x="4572000" y="3534211"/>
            <a:ext cx="4356100" cy="2148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marL="381000" lvl="2" eaLnBrk="0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0" lang="en-US" altLang="zh-CN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平动能</a:t>
            </a:r>
            <a:endParaRPr kumimoji="0" lang="en-US" altLang="zh-CN" sz="2000" b="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81000" lvl="2" eaLnBrk="0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0" lang="en-US" altLang="zh-CN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转动能</a:t>
            </a:r>
            <a:endParaRPr kumimoji="0" lang="en-US" altLang="zh-CN" sz="2000" b="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81000" lvl="2" eaLnBrk="0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0" lang="en-US" altLang="zh-CN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键能</a:t>
            </a:r>
            <a:endParaRPr kumimoji="0" lang="en-US" altLang="zh-CN" sz="2000" b="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81000" lvl="2" eaLnBrk="0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0" lang="en-US" altLang="zh-CN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分子间相互作用</a:t>
            </a:r>
            <a:endParaRPr kumimoji="0" lang="en-US" altLang="zh-CN" sz="2000" b="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81000" lvl="2" eaLnBrk="0" hangingPunct="0">
              <a:lnSpc>
                <a:spcPct val="120000"/>
              </a:lnSpc>
              <a:spcBef>
                <a:spcPct val="20000"/>
              </a:spcBef>
              <a:buClr>
                <a:srgbClr val="FF0000"/>
              </a:buClr>
              <a:buFont typeface="Wingdings" pitchFamily="2" charset="2"/>
              <a:buChar char="q"/>
              <a:defRPr/>
            </a:pPr>
            <a:r>
              <a:rPr kumimoji="0" lang="zh-CN" altLang="en-US" sz="2000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静电能</a:t>
            </a:r>
            <a:endParaRPr kumimoji="0" lang="en-US" altLang="zh-CN" sz="2000" b="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内能</a:t>
            </a:r>
          </a:p>
        </p:txBody>
      </p:sp>
      <p:sp>
        <p:nvSpPr>
          <p:cNvPr id="1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z="1400" smtClean="0"/>
              <a:pPr>
                <a:defRPr/>
              </a:pPr>
              <a:t>32</a:t>
            </a:fld>
            <a:endParaRPr lang="en-US" altLang="zh-CN" sz="14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Text Box 2"/>
          <p:cNvSpPr txBox="1">
            <a:spLocks noChangeArrowheads="1"/>
          </p:cNvSpPr>
          <p:nvPr/>
        </p:nvSpPr>
        <p:spPr bwMode="auto">
          <a:xfrm>
            <a:off x="228600" y="1459422"/>
            <a:ext cx="8708578" cy="4450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42900" indent="-342900">
              <a:spcAft>
                <a:spcPct val="50000"/>
              </a:spcAft>
              <a:buFont typeface="Wingdings" pitchFamily="2" charset="2"/>
              <a:buChar char="l"/>
              <a:defRPr/>
            </a:pPr>
            <a:r>
              <a:rPr kumimoji="0" lang="zh-CN" altLang="en-US" b="0" dirty="0">
                <a:latin typeface="+mj-ea"/>
                <a:ea typeface="+mj-ea"/>
              </a:rPr>
              <a:t>内能是属于物质的一种属性，由其状态决定：物质处于一定状态，就具有一定内能；状态发生改变，内能也随之改变。</a:t>
            </a:r>
          </a:p>
          <a:p>
            <a:pPr marL="342900" indent="-342900">
              <a:spcAft>
                <a:spcPct val="50000"/>
              </a:spcAft>
              <a:buFont typeface="Wingdings" pitchFamily="2" charset="2"/>
              <a:buChar char="l"/>
              <a:defRPr/>
            </a:pPr>
            <a:r>
              <a:rPr kumimoji="0" lang="zh-CN" altLang="en-US" b="0" dirty="0">
                <a:latin typeface="+mj-ea"/>
                <a:ea typeface="+mj-ea"/>
              </a:rPr>
              <a:t>物质经过一系列变化后，如果又回到原来状态，则其内能也恢复原值。</a:t>
            </a:r>
            <a:endParaRPr kumimoji="0" lang="en-US" altLang="zh-CN" b="0" dirty="0">
              <a:latin typeface="+mj-ea"/>
              <a:ea typeface="+mj-ea"/>
            </a:endParaRPr>
          </a:p>
          <a:p>
            <a:pPr>
              <a:lnSpc>
                <a:spcPct val="13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+mj-ea"/>
                <a:ea typeface="+mj-ea"/>
              </a:rPr>
              <a:t>	</a:t>
            </a:r>
            <a:r>
              <a:rPr kumimoji="0"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状态函数</a:t>
            </a:r>
          </a:p>
          <a:p>
            <a:pPr marL="342900" indent="-342900">
              <a:spcAft>
                <a:spcPct val="50000"/>
              </a:spcAft>
              <a:buFont typeface="Wingdings" pitchFamily="2" charset="2"/>
              <a:buChar char="l"/>
              <a:defRPr/>
            </a:pPr>
            <a:r>
              <a:rPr kumimoji="0" lang="zh-CN" altLang="en-US" b="0" dirty="0">
                <a:latin typeface="+mj-ea"/>
                <a:ea typeface="+mj-ea"/>
              </a:rPr>
              <a:t>对体系做功，则体系内能增加。在绝热条件下压缩气缸中的气体导致内能增加，因为压缩后的气体可做更多的功。</a:t>
            </a:r>
          </a:p>
          <a:p>
            <a:pPr marL="342900" indent="-342900">
              <a:spcAft>
                <a:spcPct val="50000"/>
              </a:spcAft>
              <a:buFont typeface="Wingdings" pitchFamily="2" charset="2"/>
              <a:buChar char="l"/>
              <a:defRPr/>
            </a:pPr>
            <a:r>
              <a:rPr kumimoji="0" lang="zh-CN" altLang="en-US" b="0" dirty="0">
                <a:latin typeface="+mj-ea"/>
                <a:ea typeface="+mj-ea"/>
              </a:rPr>
              <a:t>实验上只能测定内能的变化，而不能测定其绝对值。</a:t>
            </a:r>
            <a:endParaRPr kumimoji="0" lang="en-US" altLang="zh-CN" b="0" dirty="0">
              <a:latin typeface="+mj-ea"/>
              <a:ea typeface="+mj-ea"/>
            </a:endParaRPr>
          </a:p>
          <a:p>
            <a:pPr>
              <a:spcAft>
                <a:spcPct val="50000"/>
              </a:spcAft>
              <a:defRPr/>
            </a:pPr>
            <a:r>
              <a:rPr kumimoji="0" lang="en-US" altLang="zh-CN" b="0" dirty="0">
                <a:latin typeface="+mj-ea"/>
                <a:ea typeface="+mj-ea"/>
              </a:rPr>
              <a:t>	</a:t>
            </a:r>
            <a:r>
              <a:rPr kumimoji="0"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能量转化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55650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rgbClr val="C00000"/>
                </a:solidFill>
                <a:latin typeface="+mj-ea"/>
                <a:ea typeface="+mj-ea"/>
              </a:rPr>
              <a:t>内能特点</a:t>
            </a:r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z="1400" smtClean="0"/>
              <a:pPr>
                <a:defRPr/>
              </a:pPr>
              <a:t>33</a:t>
            </a:fld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2478955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8032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热力学第一定律</a:t>
            </a:r>
          </a:p>
        </p:txBody>
      </p:sp>
      <p:sp>
        <p:nvSpPr>
          <p:cNvPr id="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10" name="Text Box 3">
            <a:extLst>
              <a:ext uri="{FF2B5EF4-FFF2-40B4-BE49-F238E27FC236}">
                <a16:creationId xmlns:a16="http://schemas.microsoft.com/office/drawing/2014/main" id="{99FB43F2-12A8-1745-B72A-46F52EED82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4420" y="2612276"/>
            <a:ext cx="8886092" cy="33370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17463" indent="-17463">
              <a:lnSpc>
                <a:spcPct val="120000"/>
              </a:lnSpc>
              <a:defRPr/>
            </a:pPr>
            <a:r>
              <a:rPr kumimoji="0" lang="zh-CN" altLang="en-US" b="0" dirty="0">
                <a:latin typeface="+mn-lt"/>
                <a:ea typeface="+mj-ea"/>
              </a:rPr>
              <a:t>封闭体系经历一过程时，体系从环境吸收的热</a:t>
            </a:r>
            <a:r>
              <a:rPr kumimoji="0" lang="en-US" altLang="zh-CN" b="0" dirty="0"/>
              <a:t>(</a:t>
            </a:r>
            <a:r>
              <a:rPr kumimoji="0" lang="en-US" altLang="zh-CN" b="0" i="1" dirty="0">
                <a:solidFill>
                  <a:srgbClr val="0000FF"/>
                </a:solidFill>
              </a:rPr>
              <a:t>Q</a:t>
            </a:r>
            <a:r>
              <a:rPr kumimoji="0" lang="en-US" altLang="zh-CN" b="0" i="1" dirty="0"/>
              <a:t> </a:t>
            </a:r>
            <a:r>
              <a:rPr kumimoji="0" lang="en-US" altLang="zh-CN" b="0" dirty="0"/>
              <a:t>)</a:t>
            </a:r>
            <a:r>
              <a:rPr kumimoji="0" lang="zh-CN" altLang="en-US" b="0" dirty="0"/>
              <a:t> </a:t>
            </a:r>
            <a:r>
              <a:rPr kumimoji="0" lang="zh-CN" altLang="en-US" b="0" dirty="0">
                <a:latin typeface="+mn-lt"/>
                <a:ea typeface="+mj-ea"/>
              </a:rPr>
              <a:t>，以及环境对体系做的功</a:t>
            </a:r>
            <a:r>
              <a:rPr kumimoji="0" lang="en-US" altLang="zh-CN" b="0" dirty="0"/>
              <a:t>(</a:t>
            </a:r>
            <a:r>
              <a:rPr kumimoji="0" lang="en-US" altLang="zh-CN" b="0" i="1" dirty="0">
                <a:solidFill>
                  <a:srgbClr val="0000FF"/>
                </a:solidFill>
              </a:rPr>
              <a:t>W</a:t>
            </a:r>
            <a:r>
              <a:rPr kumimoji="0" lang="en-US" altLang="zh-CN" b="0" i="1" dirty="0"/>
              <a:t> </a:t>
            </a:r>
            <a:r>
              <a:rPr kumimoji="0" lang="en-US" altLang="zh-CN" b="0" dirty="0"/>
              <a:t>) </a:t>
            </a:r>
            <a:r>
              <a:rPr kumimoji="0" lang="zh-CN" altLang="en-US" b="0" dirty="0">
                <a:latin typeface="+mn-lt"/>
                <a:ea typeface="+mj-ea"/>
              </a:rPr>
              <a:t>，全部用来增加体系的内能</a:t>
            </a:r>
            <a:r>
              <a:rPr kumimoji="0" lang="en-US" altLang="zh-CN" b="0" dirty="0"/>
              <a:t>(</a:t>
            </a:r>
            <a:r>
              <a:rPr kumimoji="0" lang="en-US" altLang="zh-CN" b="0" dirty="0">
                <a:solidFill>
                  <a:srgbClr val="0000FF"/>
                </a:solidFill>
                <a:sym typeface="Symbol" pitchFamily="18" charset="2"/>
              </a:rPr>
              <a:t></a:t>
            </a:r>
            <a:r>
              <a:rPr kumimoji="0" lang="en-US" altLang="zh-CN" b="0" i="1" dirty="0">
                <a:solidFill>
                  <a:srgbClr val="0000FF"/>
                </a:solidFill>
                <a:sym typeface="Symbol" pitchFamily="18" charset="2"/>
              </a:rPr>
              <a:t>U </a:t>
            </a:r>
            <a:r>
              <a:rPr kumimoji="0" lang="en-US" altLang="zh-CN" b="0" dirty="0"/>
              <a:t>)</a:t>
            </a:r>
            <a:r>
              <a:rPr kumimoji="0" lang="zh-CN" altLang="en-US" b="0" dirty="0"/>
              <a:t> </a:t>
            </a:r>
            <a:r>
              <a:rPr kumimoji="0" lang="zh-CN" altLang="en-US" b="0" dirty="0">
                <a:latin typeface="+mn-lt"/>
                <a:ea typeface="+mj-ea"/>
              </a:rPr>
              <a:t>，数学表达式</a:t>
            </a:r>
          </a:p>
          <a:p>
            <a:pPr marL="476250" indent="-476250">
              <a:lnSpc>
                <a:spcPct val="120000"/>
              </a:lnSpc>
              <a:defRPr/>
            </a:pPr>
            <a:r>
              <a:rPr kumimoji="0" lang="en-US" altLang="zh-CN" b="0" dirty="0">
                <a:latin typeface="+mn-lt"/>
                <a:ea typeface="+mj-ea"/>
                <a:sym typeface="Symbol" pitchFamily="18" charset="2"/>
              </a:rPr>
              <a:t>			</a:t>
            </a:r>
            <a:r>
              <a:rPr kumimoji="0" lang="zh-CN" altLang="en-US" dirty="0">
                <a:solidFill>
                  <a:srgbClr val="0000FF"/>
                </a:solidFill>
                <a:latin typeface="+mn-lt"/>
                <a:ea typeface="+mj-ea"/>
                <a:sym typeface="Symbol" pitchFamily="18" charset="2"/>
              </a:rPr>
              <a:t>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</a:rPr>
              <a:t>U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 = 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</a:rPr>
              <a:t>Q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 + 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</a:rPr>
              <a:t>W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</a:rPr>
              <a:t>  </a:t>
            </a:r>
          </a:p>
          <a:p>
            <a:pPr marL="476250" indent="-476250">
              <a:lnSpc>
                <a:spcPct val="120000"/>
              </a:lnSpc>
              <a:spcBef>
                <a:spcPts val="0"/>
              </a:spcBef>
              <a:defRPr/>
            </a:pPr>
            <a:r>
              <a:rPr kumimoji="0" lang="zh-CN" altLang="en-US" b="0" dirty="0">
                <a:latin typeface="+mn-lt"/>
                <a:ea typeface="+mj-ea"/>
              </a:rPr>
              <a:t>式中</a:t>
            </a:r>
            <a:r>
              <a:rPr kumimoji="0" lang="en-US" altLang="zh-CN" b="0" i="1" dirty="0">
                <a:latin typeface="+mn-lt"/>
                <a:ea typeface="+mj-ea"/>
              </a:rPr>
              <a:t>W </a:t>
            </a:r>
            <a:r>
              <a:rPr kumimoji="0" lang="zh-CN" altLang="en-US" b="0" dirty="0">
                <a:latin typeface="+mn-lt"/>
                <a:ea typeface="+mj-ea"/>
              </a:rPr>
              <a:t>可以是机械功、电功、体积膨胀功等各种形式的功。</a:t>
            </a:r>
            <a:endParaRPr kumimoji="0" lang="en-US" altLang="zh-CN" b="0" dirty="0">
              <a:latin typeface="+mn-lt"/>
              <a:ea typeface="+mj-ea"/>
            </a:endParaRPr>
          </a:p>
          <a:p>
            <a:pPr marL="476250" indent="-47625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0" lang="zh-CN" altLang="en-US" b="0" dirty="0">
                <a:latin typeface="+mn-lt"/>
                <a:ea typeface="+mj-ea"/>
              </a:rPr>
              <a:t>注意：吸热 </a:t>
            </a:r>
            <a:r>
              <a:rPr kumimoji="0" lang="en-US" altLang="zh-CN" b="0" i="1" dirty="0">
                <a:latin typeface="+mn-lt"/>
                <a:ea typeface="+mj-ea"/>
              </a:rPr>
              <a:t>Q </a:t>
            </a:r>
            <a:r>
              <a:rPr kumimoji="0" lang="zh-CN" altLang="en-US" b="0" dirty="0">
                <a:latin typeface="+mn-lt"/>
                <a:ea typeface="+mj-ea"/>
              </a:rPr>
              <a:t>为正，放热 </a:t>
            </a:r>
            <a:r>
              <a:rPr kumimoji="0" lang="en-US" altLang="zh-CN" b="0" i="1" dirty="0">
                <a:latin typeface="+mn-lt"/>
                <a:ea typeface="+mj-ea"/>
              </a:rPr>
              <a:t>Q </a:t>
            </a:r>
            <a:r>
              <a:rPr kumimoji="0" lang="zh-CN" altLang="en-US" b="0" dirty="0">
                <a:latin typeface="+mn-lt"/>
                <a:ea typeface="+mj-ea"/>
              </a:rPr>
              <a:t>为负；</a:t>
            </a:r>
          </a:p>
          <a:p>
            <a:pPr marL="476250" indent="-476250">
              <a:lnSpc>
                <a:spcPct val="120000"/>
              </a:lnSpc>
              <a:defRPr/>
            </a:pPr>
            <a:r>
              <a:rPr kumimoji="0" lang="zh-CN" altLang="en-US" b="0" dirty="0">
                <a:latin typeface="+mn-lt"/>
                <a:ea typeface="+mj-ea"/>
              </a:rPr>
              <a:t>		环境对体系做功 </a:t>
            </a:r>
            <a:r>
              <a:rPr kumimoji="0" lang="en-US" altLang="zh-CN" b="0" i="1" dirty="0">
                <a:latin typeface="+mn-lt"/>
                <a:ea typeface="+mj-ea"/>
              </a:rPr>
              <a:t>W </a:t>
            </a:r>
            <a:r>
              <a:rPr kumimoji="0" lang="zh-CN" altLang="en-US" b="0" dirty="0">
                <a:latin typeface="+mn-lt"/>
                <a:ea typeface="+mj-ea"/>
              </a:rPr>
              <a:t>为正，反之 </a:t>
            </a:r>
            <a:r>
              <a:rPr kumimoji="0" lang="en-US" altLang="zh-CN" b="0" i="1" dirty="0">
                <a:latin typeface="+mn-lt"/>
                <a:ea typeface="+mj-ea"/>
              </a:rPr>
              <a:t>W </a:t>
            </a:r>
            <a:r>
              <a:rPr kumimoji="0" lang="zh-CN" altLang="en-US" b="0" i="1" dirty="0">
                <a:latin typeface="+mn-lt"/>
                <a:ea typeface="+mj-ea"/>
              </a:rPr>
              <a:t> </a:t>
            </a:r>
            <a:r>
              <a:rPr kumimoji="0" lang="zh-CN" altLang="en-US" b="0" dirty="0">
                <a:latin typeface="+mn-lt"/>
                <a:ea typeface="+mj-ea"/>
              </a:rPr>
              <a:t>为负；</a:t>
            </a:r>
          </a:p>
          <a:p>
            <a:pPr marL="476250" indent="-476250">
              <a:lnSpc>
                <a:spcPct val="120000"/>
              </a:lnSpc>
              <a:defRPr/>
            </a:pPr>
            <a:r>
              <a:rPr kumimoji="0" lang="zh-CN" altLang="en-US" b="0" dirty="0">
                <a:latin typeface="+mn-lt"/>
                <a:ea typeface="+mj-ea"/>
              </a:rPr>
              <a:t>		</a:t>
            </a:r>
            <a:r>
              <a:rPr kumimoji="0" lang="zh-CN" altLang="en-US" b="0" dirty="0">
                <a:latin typeface="+mn-lt"/>
                <a:ea typeface="+mj-ea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+mn-lt"/>
                <a:ea typeface="+mj-ea"/>
              </a:rPr>
              <a:t>U </a:t>
            </a:r>
            <a:r>
              <a:rPr kumimoji="0" lang="zh-CN" altLang="en-US" b="0" dirty="0">
                <a:latin typeface="+mn-lt"/>
                <a:ea typeface="+mj-ea"/>
              </a:rPr>
              <a:t>为正表示体系内能增加，为负表示体系内能减少。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55EBE34-4CA2-DD4F-AA81-6043403BAD1D}"/>
              </a:ext>
            </a:extLst>
          </p:cNvPr>
          <p:cNvSpPr/>
          <p:nvPr/>
        </p:nvSpPr>
        <p:spPr>
          <a:xfrm>
            <a:off x="251520" y="1556792"/>
            <a:ext cx="85689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在任何过程中，能量既不能创造，也不能消灭， 只能从一种形式转化为另一种形式，在转化过程中能量的总值不变。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75496DB-BCBF-7A46-83C0-A69972BD15FC}"/>
              </a:ext>
            </a:extLst>
          </p:cNvPr>
          <p:cNvSpPr/>
          <p:nvPr/>
        </p:nvSpPr>
        <p:spPr>
          <a:xfrm>
            <a:off x="336176" y="1072879"/>
            <a:ext cx="2427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dirty="0">
                <a:solidFill>
                  <a:srgbClr val="C00000"/>
                </a:solidFill>
                <a:latin typeface="+mn-lt"/>
                <a:ea typeface="+mj-ea"/>
              </a:rPr>
              <a:t>热力学第一定律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06981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8" name="矩形 7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31040" y="3444693"/>
            <a:ext cx="402567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9592" y="3377621"/>
            <a:ext cx="25527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" name="Group 3"/>
          <p:cNvGrpSpPr>
            <a:grpSpLocks/>
          </p:cNvGrpSpPr>
          <p:nvPr/>
        </p:nvGrpSpPr>
        <p:grpSpPr bwMode="auto">
          <a:xfrm>
            <a:off x="457200" y="1371600"/>
            <a:ext cx="8291513" cy="1531938"/>
            <a:chOff x="144" y="336"/>
            <a:chExt cx="4944" cy="965"/>
          </a:xfrm>
        </p:grpSpPr>
        <p:sp>
          <p:nvSpPr>
            <p:cNvPr id="13" name="Text Box 4"/>
            <p:cNvSpPr txBox="1">
              <a:spLocks noChangeArrowheads="1"/>
            </p:cNvSpPr>
            <p:nvPr/>
          </p:nvSpPr>
          <p:spPr bwMode="auto">
            <a:xfrm>
              <a:off x="144" y="336"/>
              <a:ext cx="4752" cy="9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lnSpc>
                  <a:spcPct val="120000"/>
                </a:lnSpc>
                <a:spcBef>
                  <a:spcPct val="50000"/>
                </a:spcBef>
              </a:pPr>
              <a:r>
                <a:rPr kumimoji="1" lang="zh-CN" altLang="en-US" b="1" dirty="0">
                  <a:latin typeface="+mj-ea"/>
                  <a:ea typeface="+mj-ea"/>
                </a:rPr>
                <a:t>热力学第一定律：能量转换和</a:t>
              </a:r>
              <a:r>
                <a:rPr lang="zh-CN" altLang="en-US" dirty="0">
                  <a:latin typeface="+mj-ea"/>
                  <a:ea typeface="+mj-ea"/>
                </a:rPr>
                <a:t>守恒定律，凡违反热力学第一定律的过程不可能发生。</a:t>
              </a:r>
            </a:p>
            <a:p>
              <a:pPr>
                <a:spcBef>
                  <a:spcPct val="50000"/>
                </a:spcBef>
              </a:pPr>
              <a:endParaRPr kumimoji="1" lang="zh-CN" altLang="en-US" b="1" dirty="0">
                <a:latin typeface="+mj-ea"/>
                <a:ea typeface="+mj-ea"/>
              </a:endParaRPr>
            </a:p>
          </p:txBody>
        </p:sp>
        <p:sp>
          <p:nvSpPr>
            <p:cNvPr id="15" name="Text Box 6"/>
            <p:cNvSpPr txBox="1">
              <a:spLocks noChangeArrowheads="1"/>
            </p:cNvSpPr>
            <p:nvPr/>
          </p:nvSpPr>
          <p:spPr bwMode="auto">
            <a:xfrm>
              <a:off x="1968" y="906"/>
              <a:ext cx="3120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1" lang="en-US" altLang="zh-CN" b="1" dirty="0">
                  <a:latin typeface="+mj-ea"/>
                  <a:ea typeface="+mj-ea"/>
                </a:rPr>
                <a:t>——</a:t>
              </a:r>
              <a:r>
                <a:rPr kumimoji="1" lang="zh-CN" altLang="en-US" b="1" dirty="0">
                  <a:latin typeface="+mj-ea"/>
                  <a:ea typeface="+mj-ea"/>
                </a:rPr>
                <a:t>第一类永动机不可能成功！</a:t>
              </a:r>
            </a:p>
          </p:txBody>
        </p:sp>
      </p:grpSp>
      <p:sp>
        <p:nvSpPr>
          <p:cNvPr id="14" name="Rectangle 6">
            <a:extLst>
              <a:ext uri="{FF2B5EF4-FFF2-40B4-BE49-F238E27FC236}">
                <a16:creationId xmlns:a16="http://schemas.microsoft.com/office/drawing/2014/main" id="{35DD0AE1-A20A-474D-BAFC-94D24EA91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热力学第一定律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077AE65-97DC-A246-8BA7-ED29713ED248}"/>
              </a:ext>
            </a:extLst>
          </p:cNvPr>
          <p:cNvSpPr/>
          <p:nvPr/>
        </p:nvSpPr>
        <p:spPr>
          <a:xfrm>
            <a:off x="403250" y="6090049"/>
            <a:ext cx="831920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/>
              <a:t>第一类永动机：一种不消耗任何能量但可以源源不断输出动力的发动机</a:t>
            </a:r>
          </a:p>
        </p:txBody>
      </p:sp>
    </p:spTree>
    <p:extLst>
      <p:ext uri="{BB962C8B-B14F-4D97-AF65-F5344CB8AC3E}">
        <p14:creationId xmlns:p14="http://schemas.microsoft.com/office/powerpoint/2010/main" val="16887885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491042F-B676-6249-9AF2-318FEA6753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  <p:sp>
        <p:nvSpPr>
          <p:cNvPr id="3" name="Text Box 5">
            <a:extLst>
              <a:ext uri="{FF2B5EF4-FFF2-40B4-BE49-F238E27FC236}">
                <a16:creationId xmlns:a16="http://schemas.microsoft.com/office/drawing/2014/main" id="{FFECDB62-C05A-5846-B1F0-1C6078CD5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949" y="476672"/>
            <a:ext cx="8424936" cy="919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能量的传递是有方向性的，且以 “使系统的能量增加为正，使系统的能量减少为负”为标准</a:t>
            </a:r>
          </a:p>
        </p:txBody>
      </p:sp>
      <p:pic>
        <p:nvPicPr>
          <p:cNvPr id="4" name="Picture 9">
            <a:extLst>
              <a:ext uri="{FF2B5EF4-FFF2-40B4-BE49-F238E27FC236}">
                <a16:creationId xmlns:a16="http://schemas.microsoft.com/office/drawing/2014/main" id="{53EA5554-9EA3-E647-A28B-8B7EE01FA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579669"/>
            <a:ext cx="3345271" cy="4808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64DECA2-7C43-5B4C-892B-70108AFB1E92}"/>
              </a:ext>
            </a:extLst>
          </p:cNvPr>
          <p:cNvSpPr/>
          <p:nvPr/>
        </p:nvSpPr>
        <p:spPr>
          <a:xfrm>
            <a:off x="755576" y="2564904"/>
            <a:ext cx="3024336" cy="16677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50000"/>
              </a:lnSpc>
            </a:pPr>
            <a:r>
              <a:rPr lang="zh-CN" altLang="en-US" b="0" dirty="0">
                <a:latin typeface="+mj-ea"/>
                <a:ea typeface="+mj-ea"/>
                <a:cs typeface=""/>
              </a:rPr>
              <a:t>热</a:t>
            </a:r>
            <a:r>
              <a:rPr lang="en-US" altLang="zh-CN" b="0" dirty="0">
                <a:latin typeface="+mj-ea"/>
                <a:ea typeface="+mj-ea"/>
                <a:cs typeface=""/>
              </a:rPr>
              <a:t>—</a:t>
            </a:r>
            <a:r>
              <a:rPr lang="zh-CN" altLang="en-US" b="0" dirty="0">
                <a:latin typeface="+mj-ea"/>
                <a:ea typeface="+mj-ea"/>
                <a:cs typeface=""/>
              </a:rPr>
              <a:t>功转换不是直接进行的，而是间接的，</a:t>
            </a:r>
            <a:r>
              <a:rPr lang="zh-CN" altLang="en-US" b="0" dirty="0">
                <a:latin typeface="+mj-ea"/>
                <a:ea typeface="+mj-ea"/>
              </a:rPr>
              <a:t>热力学</a:t>
            </a:r>
            <a:r>
              <a:rPr lang="zh-CN" altLang="en-US" b="0" dirty="0">
                <a:latin typeface="+mj-ea"/>
                <a:ea typeface="+mj-ea"/>
                <a:cs typeface=""/>
              </a:rPr>
              <a:t>能是传递工具</a:t>
            </a:r>
          </a:p>
        </p:txBody>
      </p:sp>
    </p:spTree>
    <p:extLst>
      <p:ext uri="{BB962C8B-B14F-4D97-AF65-F5344CB8AC3E}">
        <p14:creationId xmlns:p14="http://schemas.microsoft.com/office/powerpoint/2010/main" val="27887669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4" name="Group 11"/>
          <p:cNvGrpSpPr>
            <a:grpSpLocks/>
          </p:cNvGrpSpPr>
          <p:nvPr/>
        </p:nvGrpSpPr>
        <p:grpSpPr bwMode="auto">
          <a:xfrm>
            <a:off x="5553075" y="762000"/>
            <a:ext cx="3411538" cy="5475288"/>
            <a:chOff x="3790" y="480"/>
            <a:chExt cx="2328" cy="3449"/>
          </a:xfrm>
        </p:grpSpPr>
        <p:pic>
          <p:nvPicPr>
            <p:cNvPr id="40965" name="Picture 2"/>
            <p:cNvPicPr>
              <a:picLocks noChangeAspect="1" noChangeArrowheads="1"/>
            </p:cNvPicPr>
            <p:nvPr/>
          </p:nvPicPr>
          <p:blipFill>
            <a:blip r:embed="rId3" cstate="print">
              <a:lum bright="-12000" contrast="1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4893"/>
            <a:stretch>
              <a:fillRect/>
            </a:stretch>
          </p:blipFill>
          <p:spPr bwMode="auto">
            <a:xfrm>
              <a:off x="3790" y="480"/>
              <a:ext cx="2328" cy="3449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66" name="Text Box 5"/>
            <p:cNvSpPr txBox="1">
              <a:spLocks noChangeArrowheads="1"/>
            </p:cNvSpPr>
            <p:nvPr/>
          </p:nvSpPr>
          <p:spPr bwMode="auto">
            <a:xfrm>
              <a:off x="4185" y="528"/>
              <a:ext cx="606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温度计</a:t>
              </a:r>
            </a:p>
          </p:txBody>
        </p:sp>
        <p:sp>
          <p:nvSpPr>
            <p:cNvPr id="40967" name="Text Box 6"/>
            <p:cNvSpPr txBox="1">
              <a:spLocks noChangeArrowheads="1"/>
            </p:cNvSpPr>
            <p:nvPr/>
          </p:nvSpPr>
          <p:spPr bwMode="auto">
            <a:xfrm>
              <a:off x="4595" y="777"/>
              <a:ext cx="717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引燃线</a:t>
              </a:r>
            </a:p>
          </p:txBody>
        </p:sp>
        <p:sp>
          <p:nvSpPr>
            <p:cNvPr id="40968" name="Text Box 7"/>
            <p:cNvSpPr txBox="1">
              <a:spLocks noChangeArrowheads="1"/>
            </p:cNvSpPr>
            <p:nvPr/>
          </p:nvSpPr>
          <p:spPr bwMode="auto">
            <a:xfrm>
              <a:off x="5280" y="528"/>
              <a:ext cx="592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>
                  <a:solidFill>
                    <a:srgbClr val="002060"/>
                  </a:solidFill>
                </a:rPr>
                <a:t>搅拌器</a:t>
              </a:r>
            </a:p>
          </p:txBody>
        </p:sp>
        <p:sp>
          <p:nvSpPr>
            <p:cNvPr id="40969" name="Text Box 8"/>
            <p:cNvSpPr txBox="1">
              <a:spLocks noChangeArrowheads="1"/>
            </p:cNvSpPr>
            <p:nvPr/>
          </p:nvSpPr>
          <p:spPr bwMode="auto">
            <a:xfrm>
              <a:off x="4704" y="3264"/>
              <a:ext cx="480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>
                  <a:latin typeface="+mj-ea"/>
                  <a:ea typeface="+mj-ea"/>
                </a:rPr>
                <a:t>钢弹</a:t>
              </a:r>
            </a:p>
          </p:txBody>
        </p:sp>
        <p:sp>
          <p:nvSpPr>
            <p:cNvPr id="40970" name="Text Box 9"/>
            <p:cNvSpPr txBox="1">
              <a:spLocks noChangeArrowheads="1"/>
            </p:cNvSpPr>
            <p:nvPr/>
          </p:nvSpPr>
          <p:spPr bwMode="auto">
            <a:xfrm>
              <a:off x="3907" y="3264"/>
              <a:ext cx="681" cy="213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sz="1600" dirty="0">
                  <a:latin typeface="+mj-ea"/>
                  <a:ea typeface="+mj-ea"/>
                </a:rPr>
                <a:t>绝热套</a:t>
              </a:r>
            </a:p>
          </p:txBody>
        </p:sp>
        <p:sp>
          <p:nvSpPr>
            <p:cNvPr id="40971" name="Text Box 10"/>
            <p:cNvSpPr txBox="1">
              <a:spLocks noChangeArrowheads="1"/>
            </p:cNvSpPr>
            <p:nvPr/>
          </p:nvSpPr>
          <p:spPr bwMode="auto">
            <a:xfrm>
              <a:off x="3957" y="3638"/>
              <a:ext cx="1968" cy="291"/>
            </a:xfrm>
            <a:prstGeom prst="rect">
              <a:avLst/>
            </a:prstGeom>
            <a:solidFill>
              <a:srgbClr val="66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zh-CN" altLang="en-US" dirty="0">
                  <a:latin typeface="+mj-ea"/>
                  <a:ea typeface="+mj-ea"/>
                </a:rPr>
                <a:t>弹式量热器</a:t>
              </a:r>
            </a:p>
          </p:txBody>
        </p:sp>
      </p:grpSp>
      <p:sp>
        <p:nvSpPr>
          <p:cNvPr id="13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z="1400" smtClean="0"/>
              <a:pPr>
                <a:defRPr/>
              </a:pPr>
              <a:t>37</a:t>
            </a:fld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9B00077-E7E5-D749-A67F-EF23295315BF}"/>
              </a:ext>
            </a:extLst>
          </p:cNvPr>
          <p:cNvSpPr/>
          <p:nvPr/>
        </p:nvSpPr>
        <p:spPr>
          <a:xfrm>
            <a:off x="219021" y="653240"/>
            <a:ext cx="5186724" cy="2775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等容热效应：</a:t>
            </a:r>
            <a:r>
              <a:rPr lang="zh-CN" altLang="en-US" b="0" dirty="0">
                <a:latin typeface="+mj-ea"/>
                <a:ea typeface="+mj-ea"/>
              </a:rPr>
              <a:t>当化学反应在等温等容条件下进行，系统与环境没有功交换（包括体积功和非体积功），反应热效应等于反应前后系统的热力学能的变化量。</a:t>
            </a:r>
          </a:p>
        </p:txBody>
      </p:sp>
      <p:graphicFrame>
        <p:nvGraphicFramePr>
          <p:cNvPr id="14" name="Object 5">
            <a:extLst>
              <a:ext uri="{FF2B5EF4-FFF2-40B4-BE49-F238E27FC236}">
                <a16:creationId xmlns:a16="http://schemas.microsoft.com/office/drawing/2014/main" id="{AD9A56D1-80FB-8640-AB77-4D9DA51101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364768"/>
              </p:ext>
            </p:extLst>
          </p:nvPr>
        </p:nvGraphicFramePr>
        <p:xfrm>
          <a:off x="1115616" y="3573016"/>
          <a:ext cx="3363141" cy="6166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27203400" imgH="5270500" progId="Equation.3">
                  <p:embed/>
                </p:oleObj>
              </mc:Choice>
              <mc:Fallback>
                <p:oleObj name="公式" r:id="rId4" imgW="27203400" imgH="5270500" progId="Equation.3">
                  <p:embed/>
                  <p:pic>
                    <p:nvPicPr>
                      <p:cNvPr id="420869" name="Object 5">
                        <a:extLst>
                          <a:ext uri="{FF2B5EF4-FFF2-40B4-BE49-F238E27FC236}">
                            <a16:creationId xmlns:a16="http://schemas.microsoft.com/office/drawing/2014/main" id="{99E239AC-8AAC-A447-9528-A5C42F607D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573016"/>
                        <a:ext cx="3363141" cy="6166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6">
            <a:extLst>
              <a:ext uri="{FF2B5EF4-FFF2-40B4-BE49-F238E27FC236}">
                <a16:creationId xmlns:a16="http://schemas.microsoft.com/office/drawing/2014/main" id="{7DDFA5F0-06FB-3545-8D11-C48CEAFD2F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9166086"/>
              </p:ext>
            </p:extLst>
          </p:nvPr>
        </p:nvGraphicFramePr>
        <p:xfrm>
          <a:off x="457200" y="4534197"/>
          <a:ext cx="4565680" cy="877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1790600" imgH="10528300" progId="Equation.3">
                  <p:embed/>
                </p:oleObj>
              </mc:Choice>
              <mc:Fallback>
                <p:oleObj name="公式" r:id="rId6" imgW="51790600" imgH="10528300" progId="Equation.3">
                  <p:embed/>
                  <p:pic>
                    <p:nvPicPr>
                      <p:cNvPr id="420870" name="Object 6">
                        <a:extLst>
                          <a:ext uri="{FF2B5EF4-FFF2-40B4-BE49-F238E27FC236}">
                            <a16:creationId xmlns:a16="http://schemas.microsoft.com/office/drawing/2014/main" id="{14FF4B8F-1B39-1748-AC2F-209DABCB77C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534197"/>
                        <a:ext cx="4565680" cy="877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02710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A91E4720-3EBE-DE40-AACB-316EAE1B69D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  <p:grpSp>
        <p:nvGrpSpPr>
          <p:cNvPr id="4" name="Group 8">
            <a:extLst>
              <a:ext uri="{FF2B5EF4-FFF2-40B4-BE49-F238E27FC236}">
                <a16:creationId xmlns:a16="http://schemas.microsoft.com/office/drawing/2014/main" id="{297437DF-F5E2-DF43-8281-0F8CE4D54B7E}"/>
              </a:ext>
            </a:extLst>
          </p:cNvPr>
          <p:cNvGrpSpPr>
            <a:grpSpLocks/>
          </p:cNvGrpSpPr>
          <p:nvPr/>
        </p:nvGrpSpPr>
        <p:grpSpPr bwMode="auto">
          <a:xfrm>
            <a:off x="2195736" y="1916832"/>
            <a:ext cx="3529012" cy="936625"/>
            <a:chOff x="417" y="3339"/>
            <a:chExt cx="2408" cy="590"/>
          </a:xfrm>
        </p:grpSpPr>
        <p:sp>
          <p:nvSpPr>
            <p:cNvPr id="5" name="AutoShape 6">
              <a:extLst>
                <a:ext uri="{FF2B5EF4-FFF2-40B4-BE49-F238E27FC236}">
                  <a16:creationId xmlns:a16="http://schemas.microsoft.com/office/drawing/2014/main" id="{A7BD1EE0-70D0-1C4C-A017-4AB13F0F9E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" y="3339"/>
              <a:ext cx="2408" cy="590"/>
            </a:xfrm>
            <a:prstGeom prst="cloudCallout">
              <a:avLst>
                <a:gd name="adj1" fmla="val 58697"/>
                <a:gd name="adj2" fmla="val 11242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kumimoji="0" lang="zh-CN" altLang="zh-CN" sz="1600">
                <a:latin typeface="+mj-ea"/>
                <a:ea typeface="+mj-ea"/>
              </a:endParaRPr>
            </a:p>
          </p:txBody>
        </p:sp>
        <p:sp>
          <p:nvSpPr>
            <p:cNvPr id="6" name="Text Box 7">
              <a:extLst>
                <a:ext uri="{FF2B5EF4-FFF2-40B4-BE49-F238E27FC236}">
                  <a16:creationId xmlns:a16="http://schemas.microsoft.com/office/drawing/2014/main" id="{F67222CA-5F13-B042-9738-CE3DF62716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59" y="3488"/>
              <a:ext cx="160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kumimoji="0" lang="zh-CN" altLang="en-US" dirty="0">
                  <a:solidFill>
                    <a:srgbClr val="FF0000"/>
                  </a:solidFill>
                  <a:latin typeface="+mj-ea"/>
                  <a:ea typeface="+mj-ea"/>
                </a:rPr>
                <a:t>理想气体的内能</a:t>
              </a: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38EC3CC3-7E88-9344-8F04-B4E27CAC2C85}"/>
              </a:ext>
            </a:extLst>
          </p:cNvPr>
          <p:cNvSpPr txBox="1"/>
          <p:nvPr/>
        </p:nvSpPr>
        <p:spPr>
          <a:xfrm>
            <a:off x="1187624" y="3284984"/>
            <a:ext cx="6480720" cy="111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GB" dirty="0">
                <a:latin typeface="+mj-ea"/>
                <a:ea typeface="+mj-ea"/>
              </a:rPr>
              <a:t>一定量</a:t>
            </a:r>
            <a:r>
              <a:rPr lang="zh-CN" altLang="en-US" dirty="0">
                <a:latin typeface="+mj-ea"/>
                <a:ea typeface="+mj-ea"/>
              </a:rPr>
              <a:t>的理想气体，恒温条件下改变压力，内能会发生变化吗？</a:t>
            </a:r>
            <a:endParaRPr kumimoji="1" lang="zh-CN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818189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194" name="Text Box 2"/>
          <p:cNvSpPr txBox="1">
            <a:spLocks noChangeArrowheads="1"/>
          </p:cNvSpPr>
          <p:nvPr/>
        </p:nvSpPr>
        <p:spPr bwMode="auto">
          <a:xfrm>
            <a:off x="264369" y="1017459"/>
            <a:ext cx="8754814" cy="5302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许多常见的化学或物理变化是等压过程只做体积膨胀功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="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。此时，体系的压力和外压相等。当压力为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、体积变化为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zh-CN" altLang="en-US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时， </a:t>
            </a:r>
            <a:r>
              <a:rPr kumimoji="0" lang="en-US" altLang="zh-CN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</a:t>
            </a:r>
            <a:r>
              <a:rPr kumimoji="0"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e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等压下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即为</a:t>
            </a:r>
            <a:r>
              <a:rPr kumimoji="0" lang="en-US" altLang="zh-CN" sz="20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00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，只做体积膨胀功时，热力学第一定律可改写为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	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- 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endParaRPr kumimoji="0" lang="en-US" altLang="zh-CN" i="1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或    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– 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sz="20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00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– 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sz="20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– 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sz="2000" baseline="-25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    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+ 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pV</a:t>
            </a:r>
            <a:r>
              <a:rPr kumimoji="0" lang="en-US" altLang="zh-CN" sz="2000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</a:t>
            </a:r>
            <a:r>
              <a:rPr kumimoji="0"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－ （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baseline="-2500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pV</a:t>
            </a:r>
            <a:r>
              <a:rPr kumimoji="0" lang="en-US" altLang="zh-CN" sz="2000" baseline="-2500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） ＝ 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sz="2000" baseline="-2500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endParaRPr kumimoji="0" lang="en-US" altLang="zh-CN" sz="2000" baseline="-2500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在热力学中把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pV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定义为焓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即   </a:t>
            </a:r>
            <a:r>
              <a:rPr kumimoji="0" lang="en-US" altLang="zh-CN" i="1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i="1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i="1" dirty="0" err="1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pV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 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从而有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– </a:t>
            </a:r>
            <a:r>
              <a:rPr kumimoji="0" lang="en-US" altLang="zh-CN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dirty="0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i="1" dirty="0" err="1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aseline="-25000" dirty="0" err="1">
                <a:solidFill>
                  <a:srgbClr val="FF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endParaRPr kumimoji="0" lang="en-US" altLang="zh-CN" dirty="0">
              <a:solidFill>
                <a:srgbClr val="FF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代入热力学第一定律表达式，则在等压条件下有</a:t>
            </a:r>
          </a:p>
          <a:p>
            <a:pPr marL="374650" indent="-374650">
              <a:lnSpc>
                <a:spcPct val="120000"/>
              </a:lnSpc>
              <a:spcAft>
                <a:spcPts val="0"/>
              </a:spcAft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      </a:t>
            </a:r>
            <a:r>
              <a:rPr kumimoji="0" lang="zh-CN" altLang="en-US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sz="20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- 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00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endParaRPr kumimoji="0" lang="en-US" altLang="zh-CN" sz="2800" dirty="0">
              <a:solidFill>
                <a:srgbClr val="0000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76196" name="Rectangle 4"/>
          <p:cNvSpPr>
            <a:spLocks noChangeArrowheads="1"/>
          </p:cNvSpPr>
          <p:nvPr/>
        </p:nvSpPr>
        <p:spPr bwMode="auto">
          <a:xfrm>
            <a:off x="7081617" y="6250609"/>
            <a:ext cx="17855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en-US" altLang="zh-CN" i="1" dirty="0">
                <a:solidFill>
                  <a:srgbClr val="0000FF"/>
                </a:solidFill>
              </a:rPr>
              <a:t>W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e</a:t>
            </a:r>
            <a:r>
              <a:rPr kumimoji="0" lang="en-US" altLang="zh-CN" dirty="0">
                <a:solidFill>
                  <a:srgbClr val="0000FF"/>
                </a:solidFill>
              </a:rPr>
              <a:t> = -</a:t>
            </a:r>
            <a:r>
              <a:rPr kumimoji="0" lang="en-US" altLang="zh-CN" i="1" dirty="0" err="1">
                <a:solidFill>
                  <a:srgbClr val="0000FF"/>
                </a:solidFill>
              </a:rPr>
              <a:t>p</a:t>
            </a:r>
            <a:r>
              <a:rPr kumimoji="0" lang="en-US" altLang="zh-CN" baseline="-25000" dirty="0" err="1">
                <a:solidFill>
                  <a:srgbClr val="0000FF"/>
                </a:solidFill>
              </a:rPr>
              <a:t>ex</a:t>
            </a:r>
            <a:r>
              <a:rPr kumimoji="0" lang="en-US" altLang="zh-CN" dirty="0">
                <a:solidFill>
                  <a:srgbClr val="0000FF"/>
                </a:solidFill>
              </a:rPr>
              <a:t> </a:t>
            </a:r>
            <a:r>
              <a:rPr kumimoji="0" lang="en-US" altLang="zh-CN" dirty="0">
                <a:solidFill>
                  <a:srgbClr val="0000FF"/>
                </a:solidFill>
                <a:sym typeface="Symbol" pitchFamily="18" charset="2"/>
              </a:rPr>
              <a:t></a:t>
            </a:r>
            <a:r>
              <a:rPr kumimoji="0" lang="en-US" altLang="zh-CN" i="1" dirty="0">
                <a:solidFill>
                  <a:srgbClr val="0000FF"/>
                </a:solidFill>
              </a:rPr>
              <a:t>V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755576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恒压热效应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-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焓</a:t>
            </a:r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39</a:t>
            </a:fld>
            <a:endParaRPr lang="en-US" altLang="zh-CN" dirty="0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CDC812D-DC88-5D44-98BF-5465433B200A}"/>
              </a:ext>
            </a:extLst>
          </p:cNvPr>
          <p:cNvGrpSpPr/>
          <p:nvPr/>
        </p:nvGrpSpPr>
        <p:grpSpPr>
          <a:xfrm>
            <a:off x="8131001" y="2028628"/>
            <a:ext cx="742447" cy="4157519"/>
            <a:chOff x="1684487" y="882011"/>
            <a:chExt cx="854943" cy="5489236"/>
          </a:xfrm>
        </p:grpSpPr>
        <p:sp>
          <p:nvSpPr>
            <p:cNvPr id="10" name="罐形 9">
              <a:extLst>
                <a:ext uri="{FF2B5EF4-FFF2-40B4-BE49-F238E27FC236}">
                  <a16:creationId xmlns:a16="http://schemas.microsoft.com/office/drawing/2014/main" id="{1183FE01-0C18-5341-9760-B5A07CD400FF}"/>
                </a:ext>
              </a:extLst>
            </p:cNvPr>
            <p:cNvSpPr/>
            <p:nvPr/>
          </p:nvSpPr>
          <p:spPr bwMode="auto">
            <a:xfrm>
              <a:off x="1691680" y="3491247"/>
              <a:ext cx="847750" cy="2880000"/>
            </a:xfrm>
            <a:prstGeom prst="can">
              <a:avLst/>
            </a:prstGeom>
            <a:solidFill>
              <a:srgbClr val="0070C0"/>
            </a:solidFill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1" name="罐形 10">
              <a:extLst>
                <a:ext uri="{FF2B5EF4-FFF2-40B4-BE49-F238E27FC236}">
                  <a16:creationId xmlns:a16="http://schemas.microsoft.com/office/drawing/2014/main" id="{623CE81B-96C9-A945-903D-17182BB370DA}"/>
                </a:ext>
              </a:extLst>
            </p:cNvPr>
            <p:cNvSpPr/>
            <p:nvPr/>
          </p:nvSpPr>
          <p:spPr bwMode="auto">
            <a:xfrm>
              <a:off x="1691680" y="3491247"/>
              <a:ext cx="847750" cy="288000"/>
            </a:xfrm>
            <a:prstGeom prst="can">
              <a:avLst/>
            </a:prstGeom>
            <a:solidFill>
              <a:srgbClr val="FFFF00"/>
            </a:solidFill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cxnSp>
          <p:nvCxnSpPr>
            <p:cNvPr id="12" name="直线连接符 11">
              <a:extLst>
                <a:ext uri="{FF2B5EF4-FFF2-40B4-BE49-F238E27FC236}">
                  <a16:creationId xmlns:a16="http://schemas.microsoft.com/office/drawing/2014/main" id="{8BD848D1-D2BC-104A-8521-E3073A8988C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691680" y="908720"/>
              <a:ext cx="0" cy="2870528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3" name="直线连接符 12">
              <a:extLst>
                <a:ext uri="{FF2B5EF4-FFF2-40B4-BE49-F238E27FC236}">
                  <a16:creationId xmlns:a16="http://schemas.microsoft.com/office/drawing/2014/main" id="{2FA7D837-3D49-5E41-A5EF-F94321536CA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532237" y="882011"/>
              <a:ext cx="0" cy="2870528"/>
            </a:xfrm>
            <a:prstGeom prst="line">
              <a:avLst/>
            </a:prstGeom>
            <a:noFill/>
            <a:ln w="1905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4" name="下箭头 13">
              <a:extLst>
                <a:ext uri="{FF2B5EF4-FFF2-40B4-BE49-F238E27FC236}">
                  <a16:creationId xmlns:a16="http://schemas.microsoft.com/office/drawing/2014/main" id="{B5E49407-C471-F841-922C-48A55F5FB5D2}"/>
                </a:ext>
              </a:extLst>
            </p:cNvPr>
            <p:cNvSpPr/>
            <p:nvPr/>
          </p:nvSpPr>
          <p:spPr bwMode="auto">
            <a:xfrm>
              <a:off x="2007543" y="2936640"/>
              <a:ext cx="216024" cy="576064"/>
            </a:xfrm>
            <a:prstGeom prst="downArrow">
              <a:avLst/>
            </a:prstGeom>
            <a:solidFill>
              <a:srgbClr val="FF006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5" name="罐形 14">
              <a:extLst>
                <a:ext uri="{FF2B5EF4-FFF2-40B4-BE49-F238E27FC236}">
                  <a16:creationId xmlns:a16="http://schemas.microsoft.com/office/drawing/2014/main" id="{EF5EED93-16EE-5C42-8D4F-92ECB47893F6}"/>
                </a:ext>
              </a:extLst>
            </p:cNvPr>
            <p:cNvSpPr/>
            <p:nvPr/>
          </p:nvSpPr>
          <p:spPr bwMode="auto">
            <a:xfrm>
              <a:off x="1684487" y="1776780"/>
              <a:ext cx="847750" cy="288000"/>
            </a:xfrm>
            <a:prstGeom prst="can">
              <a:avLst/>
            </a:prstGeom>
            <a:solidFill>
              <a:srgbClr val="FFFF00"/>
            </a:solidFill>
            <a:ln w="9525" cap="flat" cmpd="sng" algn="ctr">
              <a:solidFill>
                <a:srgbClr val="0070C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D6B0F0F-EA21-AA41-884A-983DB41D8ACD}"/>
                </a:ext>
              </a:extLst>
            </p:cNvPr>
            <p:cNvSpPr txBox="1"/>
            <p:nvPr/>
          </p:nvSpPr>
          <p:spPr>
            <a:xfrm>
              <a:off x="1748144" y="2403774"/>
              <a:ext cx="71526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GB" altLang="zh-CN" i="1" dirty="0" err="1"/>
                <a:t>P</a:t>
              </a:r>
              <a:r>
                <a:rPr kumimoji="1" lang="en-GB" altLang="zh-CN" baseline="-25000" dirty="0" err="1"/>
                <a:t>atm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43331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DF14032-B196-AB47-BCAF-3D3C51B12E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D24572A-E2C6-5748-B35A-53BDC16B075C}"/>
              </a:ext>
            </a:extLst>
          </p:cNvPr>
          <p:cNvSpPr txBox="1"/>
          <p:nvPr/>
        </p:nvSpPr>
        <p:spPr>
          <a:xfrm>
            <a:off x="1043608" y="188640"/>
            <a:ext cx="7272808" cy="12840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0" dirty="0">
                <a:solidFill>
                  <a:srgbClr val="C00000"/>
                </a:solidFill>
                <a:latin typeface="+mj-ea"/>
                <a:ea typeface="+mj-ea"/>
              </a:rPr>
              <a:t>构成客观世界的三大要素或者基础：</a:t>
            </a:r>
            <a:endParaRPr lang="en-US" altLang="zh-CN" sz="2800" b="0" dirty="0">
              <a:solidFill>
                <a:srgbClr val="C00000"/>
              </a:solidFill>
              <a:latin typeface="+mj-ea"/>
              <a:ea typeface="+mj-ea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0" dirty="0">
                <a:solidFill>
                  <a:srgbClr val="C00000"/>
                </a:solidFill>
                <a:latin typeface="+mj-ea"/>
                <a:ea typeface="+mj-ea"/>
              </a:rPr>
              <a:t>物质（材料）、能量（能源）和信息</a:t>
            </a:r>
            <a:endParaRPr kumimoji="1" lang="zh-CN" altLang="en-US" sz="2800" b="0" dirty="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6135969-DAE7-9347-8DEE-D3AA23C9A64B}"/>
              </a:ext>
            </a:extLst>
          </p:cNvPr>
          <p:cNvSpPr txBox="1"/>
          <p:nvPr/>
        </p:nvSpPr>
        <p:spPr>
          <a:xfrm>
            <a:off x="436741" y="1556792"/>
            <a:ext cx="5580374" cy="1930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800" b="0" dirty="0">
                <a:solidFill>
                  <a:srgbClr val="00B050"/>
                </a:solidFill>
                <a:latin typeface="+mj-ea"/>
                <a:ea typeface="+mj-ea"/>
              </a:rPr>
              <a:t>没有物质，什么东西也不存在</a:t>
            </a:r>
            <a:endParaRPr kumimoji="1" lang="en-US" altLang="zh-CN" sz="2800" b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en-US" sz="2800" b="0" dirty="0">
                <a:solidFill>
                  <a:srgbClr val="00B050"/>
                </a:solidFill>
                <a:latin typeface="+mj-ea"/>
                <a:ea typeface="+mj-ea"/>
              </a:rPr>
              <a:t>没有能量，什么事情也不会发生</a:t>
            </a:r>
            <a:endParaRPr lang="en-US" altLang="zh-CN" sz="2800" b="0" dirty="0">
              <a:solidFill>
                <a:srgbClr val="00B050"/>
              </a:solidFill>
              <a:latin typeface="+mj-ea"/>
              <a:ea typeface="+mj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zh-CN" altLang="en-US" sz="2800" b="0" dirty="0">
                <a:solidFill>
                  <a:srgbClr val="00B050"/>
                </a:solidFill>
                <a:latin typeface="+mj-ea"/>
                <a:ea typeface="+mj-ea"/>
              </a:rPr>
              <a:t>没有信息，什么事物也没有意义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1B77AD-18CD-CE47-8484-2115C5DDF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816" y="3717032"/>
            <a:ext cx="3251181" cy="3017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874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Text Box 2"/>
          <p:cNvSpPr txBox="1">
            <a:spLocks noChangeArrowheads="1"/>
          </p:cNvSpPr>
          <p:nvPr/>
        </p:nvSpPr>
        <p:spPr bwMode="auto">
          <a:xfrm>
            <a:off x="312738" y="1196752"/>
            <a:ext cx="8408987" cy="481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74650" indent="-374650">
              <a:lnSpc>
                <a:spcPct val="12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1)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焓是人们在处理体系状态变化时引入的一个状态函数，其定义为 </a:t>
            </a:r>
            <a:r>
              <a:rPr kumimoji="0" lang="en-US" altLang="zh-CN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b="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pV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 marL="374650" indent="-374650">
              <a:lnSpc>
                <a:spcPct val="12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2)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在等压条件下，体系的焓变等于体系的内能变化和体系所做的等压体积膨胀功之和，即 </a:t>
            </a:r>
            <a:r>
              <a:rPr kumimoji="0" lang="zh-CN" altLang="en-US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b="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b="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 marL="374650" indent="-374650">
              <a:lnSpc>
                <a:spcPct val="12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3)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等压变化过程热效应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="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可以直接测定。在等压条件下只做体积膨胀功的体系的焓变等于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="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，即 </a:t>
            </a:r>
            <a:r>
              <a:rPr kumimoji="0" lang="zh-CN" altLang="en-US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="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b="0" i="1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</a:t>
            </a:r>
            <a:r>
              <a:rPr kumimoji="0" lang="en-US" altLang="zh-CN" b="0" baseline="-25000" dirty="0" err="1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。此即焓变的具体物理意义。</a:t>
            </a:r>
          </a:p>
          <a:p>
            <a:pPr marL="374650" indent="-374650">
              <a:lnSpc>
                <a:spcPct val="12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4)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对理想气体而言，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b="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V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nRT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，所以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=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+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nRT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 marL="374650" indent="-374650">
              <a:lnSpc>
                <a:spcPct val="120000"/>
              </a:lnSpc>
              <a:spcAft>
                <a:spcPct val="50000"/>
              </a:spcAft>
              <a:defRPr/>
            </a:pP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5)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多数化学反应的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和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U 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相差不大。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683568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焓的物理意义</a:t>
            </a:r>
          </a:p>
        </p:txBody>
      </p:sp>
      <p:sp>
        <p:nvSpPr>
          <p:cNvPr id="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95572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1746BA74-DC63-004A-854E-4D1D1E47F6F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844FE25-4581-B043-98E6-5D1DA5D5107B}"/>
              </a:ext>
            </a:extLst>
          </p:cNvPr>
          <p:cNvSpPr txBox="1">
            <a:spLocks noChangeArrowheads="1"/>
          </p:cNvSpPr>
          <p:nvPr/>
        </p:nvSpPr>
        <p:spPr>
          <a:xfrm>
            <a:off x="251520" y="1268760"/>
            <a:ext cx="8591872" cy="4032447"/>
          </a:xfrm>
          <a:prstGeom prst="rect">
            <a:avLst/>
          </a:prstGeom>
          <a:noFill/>
          <a:ln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rgbClr val="66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rgbClr val="99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0" kern="0" dirty="0">
                <a:solidFill>
                  <a:schemeClr val="tx1"/>
                </a:solidFill>
                <a:ea typeface="+mj-ea"/>
              </a:rPr>
              <a:t>焓的变化量的测定：等温等压过程不做其它功时的热效应</a:t>
            </a:r>
            <a:endParaRPr lang="en-US" altLang="zh-CN" sz="2800" b="0" kern="0" dirty="0">
              <a:solidFill>
                <a:schemeClr val="tx1"/>
              </a:solidFill>
              <a:ea typeface="+mj-ea"/>
            </a:endParaRP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0" kern="0" dirty="0">
                <a:solidFill>
                  <a:schemeClr val="tx1"/>
                </a:solidFill>
                <a:ea typeface="+mj-ea"/>
              </a:rPr>
              <a:t>通常的化学反应都是在等温等压条件下进行的，因此反应焓变比反应的热力学能变更重要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eriod"/>
            </a:pPr>
            <a:r>
              <a:rPr lang="zh-CN" altLang="en-US" sz="2800" b="0" kern="0" dirty="0">
                <a:solidFill>
                  <a:schemeClr val="tx1"/>
                </a:solidFill>
                <a:ea typeface="+mj-ea"/>
              </a:rPr>
              <a:t>包含热力学的一个重要思想：在一定条件下发生一个</a:t>
            </a:r>
            <a:r>
              <a:rPr lang="zh-CN" altLang="en-US" sz="2800" b="0" kern="0" dirty="0">
                <a:solidFill>
                  <a:srgbClr val="0000FF"/>
                </a:solidFill>
                <a:ea typeface="+mj-ea"/>
              </a:rPr>
              <a:t>热力学过程显现的物理量</a:t>
            </a:r>
            <a:r>
              <a:rPr lang="zh-CN" altLang="en-US" sz="2800" b="0" kern="0" dirty="0">
                <a:solidFill>
                  <a:schemeClr val="tx1"/>
                </a:solidFill>
                <a:ea typeface="+mj-ea"/>
              </a:rPr>
              <a:t>，可以用某个</a:t>
            </a:r>
            <a:r>
              <a:rPr lang="zh-CN" altLang="en-US" sz="2800" b="0" kern="0" dirty="0">
                <a:solidFill>
                  <a:srgbClr val="0000FF"/>
                </a:solidFill>
                <a:ea typeface="+mj-ea"/>
              </a:rPr>
              <a:t>状态函数的改变量</a:t>
            </a:r>
            <a:r>
              <a:rPr lang="zh-CN" altLang="en-US" sz="2800" b="0" kern="0" dirty="0">
                <a:solidFill>
                  <a:schemeClr val="tx1"/>
                </a:solidFill>
                <a:ea typeface="+mj-ea"/>
              </a:rPr>
              <a:t>来度量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0E9FA34-655B-DB42-9781-9F15E760B428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9DE3AD9-A208-7249-85E9-072ECB157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为什么要定义焓这个状态函数</a:t>
            </a:r>
          </a:p>
        </p:txBody>
      </p:sp>
    </p:spTree>
    <p:extLst>
      <p:ext uri="{BB962C8B-B14F-4D97-AF65-F5344CB8AC3E}">
        <p14:creationId xmlns:p14="http://schemas.microsoft.com/office/powerpoint/2010/main" val="955356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6004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化学反应的能量变化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标准反应焓</a:t>
            </a:r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33569" y="1106932"/>
            <a:ext cx="8836621" cy="1491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kumimoji="0" lang="zh-CN" altLang="en-US" dirty="0">
                <a:solidFill>
                  <a:srgbClr val="00206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化学热力学标法：</a:t>
            </a:r>
            <a:endParaRPr kumimoji="0" lang="zh-CN" altLang="en-US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defRPr/>
            </a:pPr>
            <a:r>
              <a:rPr kumimoji="0" lang="zh-CN" altLang="en-US" dirty="0">
                <a:solidFill>
                  <a:srgbClr val="FFFF66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    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+ 1/2O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H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 (l)  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lang="en-US" altLang="zh-CN" spc="-300" baseline="30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pc="-300" baseline="30000" dirty="0"/>
              <a:t>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(298)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 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286 kJ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endParaRPr kumimoji="0" lang="en-US" altLang="zh-CN" dirty="0">
              <a:solidFill>
                <a:schemeClr val="accent2">
                  <a:lumMod val="50000"/>
                </a:schemeClr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457200" indent="-457200">
              <a:lnSpc>
                <a:spcPct val="120000"/>
              </a:lnSpc>
              <a:spcBef>
                <a:spcPct val="50000"/>
              </a:spcBef>
              <a:defRPr/>
            </a:pP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    1/2N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+ 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NO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(g)  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lang="en-US" altLang="zh-CN" spc="-300" baseline="30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zh-CN" spc="-300" baseline="30000" dirty="0"/>
              <a:t>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(298)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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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34 kJ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449941" y="3323183"/>
            <a:ext cx="8203878" cy="147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其中，</a:t>
            </a:r>
            <a:r>
              <a:rPr kumimoji="0" lang="en-US" altLang="zh-CN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左下角的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代表化学反应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(reaction)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；右下角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代表摩尔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(mol)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；右上角</a:t>
            </a:r>
            <a:r>
              <a:rPr kumimoji="0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代表</a:t>
            </a:r>
            <a:r>
              <a:rPr kumimoji="0"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热力学标准状态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简称标态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)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；括号内的数字代表热力学温度，单位为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K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； </a:t>
            </a:r>
            <a:r>
              <a:rPr kumimoji="0" lang="en-US" altLang="zh-CN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代表焓变。</a:t>
            </a:r>
            <a:endParaRPr kumimoji="0" lang="zh-CN" altLang="en-US" dirty="0">
              <a:latin typeface="Wingdings 3" pitchFamily="2" charset="2"/>
              <a:ea typeface="+mj-ea"/>
              <a:cs typeface="Arial" panose="020B0604020202020204" pitchFamily="34" charset="0"/>
            </a:endParaRPr>
          </a:p>
        </p:txBody>
      </p:sp>
      <p:sp>
        <p:nvSpPr>
          <p:cNvPr id="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95448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Text Box 2"/>
          <p:cNvSpPr txBox="1">
            <a:spLocks noChangeArrowheads="1"/>
          </p:cNvSpPr>
          <p:nvPr/>
        </p:nvSpPr>
        <p:spPr bwMode="auto">
          <a:xfrm>
            <a:off x="0" y="1192684"/>
            <a:ext cx="9144000" cy="23455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0" indent="-1905000">
              <a:lnSpc>
                <a:spcPct val="120000"/>
              </a:lnSpc>
              <a:defRPr/>
            </a:pP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●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热力学标准态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简称标态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的定义：</a:t>
            </a:r>
          </a:p>
          <a:p>
            <a:pPr marL="1905000" indent="-1905000">
              <a:lnSpc>
                <a:spcPct val="120000"/>
              </a:lnSpc>
              <a:spcBef>
                <a:spcPct val="40000"/>
              </a:spcBef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气态物质：标态用压力表示，</a:t>
            </a:r>
            <a:r>
              <a:rPr kumimoji="0" lang="en-US" altLang="zh-CN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IUPAC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建议选用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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10</a:t>
            </a:r>
            <a:r>
              <a:rPr kumimoji="0" lang="en-US" altLang="zh-CN" sz="200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5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Pa (1 bar)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作为热力学标态，符号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</a:t>
            </a:r>
            <a:r>
              <a:rPr kumimoji="0" lang="en-US" altLang="zh-CN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过去用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</a:t>
            </a:r>
            <a:r>
              <a:rPr kumimoji="0" lang="en-US" altLang="zh-CN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atm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  <a:p>
            <a:pPr marL="1905000" indent="-1905000">
              <a:lnSpc>
                <a:spcPct val="120000"/>
              </a:lnSpc>
              <a:spcBef>
                <a:spcPct val="40000"/>
              </a:spcBef>
              <a:defRPr/>
            </a:pP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溶液：指溶质浓度或活度为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</a:t>
            </a:r>
            <a:r>
              <a:rPr kumimoji="0" lang="en-US" altLang="zh-CN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kg</a:t>
            </a:r>
            <a:r>
              <a:rPr kumimoji="0" lang="en-US" altLang="zh-CN" sz="2000" baseline="30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sz="2000" baseline="30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对稀溶液而言，也可用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mol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dm</a:t>
            </a:r>
            <a:r>
              <a:rPr kumimoji="0" lang="en-US" altLang="zh-CN" sz="200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sz="2000" baseline="30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 marL="1905000" indent="-1905000">
              <a:lnSpc>
                <a:spcPct val="120000"/>
              </a:lnSpc>
              <a:spcBef>
                <a:spcPct val="40000"/>
              </a:spcBef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 液体和固体：指处于标准压力下的纯物质。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在此标准压力应指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bar)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</p:txBody>
      </p:sp>
      <p:sp>
        <p:nvSpPr>
          <p:cNvPr id="787459" name="Text Box 3"/>
          <p:cNvSpPr txBox="1">
            <a:spLocks noChangeArrowheads="1"/>
          </p:cNvSpPr>
          <p:nvPr/>
        </p:nvSpPr>
        <p:spPr bwMode="auto">
          <a:xfrm>
            <a:off x="323850" y="3701931"/>
            <a:ext cx="8496622" cy="1994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最常用的焓变值是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298K (25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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C)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，凡未注明温度的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sz="2000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z="2000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00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就代表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298K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及标态时的焓变，也可简写为</a:t>
            </a:r>
            <a:r>
              <a:rPr kumimoji="0"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sz="2000" i="1" spc="3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spc="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lang="en-US" altLang="zh-CN" sz="2000" spc="300" baseline="30000" dirty="0">
                <a:solidFill>
                  <a:schemeClr val="accent2">
                    <a:lumMod val="50000"/>
                  </a:schemeClr>
                </a:solidFill>
              </a:rPr>
              <a:t> 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NOTE:  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——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泛指任意状态的焓变；</a:t>
            </a:r>
          </a:p>
          <a:p>
            <a:pPr>
              <a:lnSpc>
                <a:spcPct val="120000"/>
              </a:lnSpc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 </a:t>
            </a:r>
            <a:r>
              <a:rPr kumimoji="0"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sz="2000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z="2000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00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——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代表压力在标态、温度为</a:t>
            </a:r>
            <a:r>
              <a:rPr kumimoji="0" lang="en-US" altLang="zh-CN" sz="20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时的化学反应摩尔焓变；</a:t>
            </a:r>
          </a:p>
          <a:p>
            <a:pPr>
              <a:lnSpc>
                <a:spcPct val="120000"/>
              </a:lnSpc>
              <a:defRPr/>
            </a:pP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	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0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sz="2000" i="1" spc="3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spc="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lang="en-US" altLang="zh-CN" sz="2000" spc="300" baseline="30000" dirty="0">
                <a:solidFill>
                  <a:schemeClr val="accent2">
                    <a:lumMod val="50000"/>
                  </a:schemeClr>
                </a:solidFill>
              </a:rPr>
              <a:t>   </a:t>
            </a:r>
            <a:r>
              <a:rPr kumimoji="0" lang="en-US" altLang="zh-CN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—— 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在标态和</a:t>
            </a:r>
            <a:r>
              <a:rPr kumimoji="0" lang="en-US" altLang="zh-CN" sz="20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298K </a:t>
            </a:r>
            <a:r>
              <a:rPr kumimoji="0" lang="zh-CN" altLang="en-US" sz="20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时</a:t>
            </a:r>
            <a:r>
              <a:rPr kumimoji="0" lang="zh-CN" altLang="en-US" sz="20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的化学反应摩尔焓变。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E7534AE-C47E-0542-A8BA-F2D17040CE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标准反应焓</a:t>
            </a:r>
          </a:p>
        </p:txBody>
      </p:sp>
    </p:spTree>
    <p:extLst>
      <p:ext uri="{BB962C8B-B14F-4D97-AF65-F5344CB8AC3E}">
        <p14:creationId xmlns:p14="http://schemas.microsoft.com/office/powerpoint/2010/main" val="20849689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82" name="Text Box 2"/>
          <p:cNvSpPr txBox="1">
            <a:spLocks noChangeArrowheads="1"/>
          </p:cNvSpPr>
          <p:nvPr/>
        </p:nvSpPr>
        <p:spPr bwMode="auto">
          <a:xfrm>
            <a:off x="179512" y="1148083"/>
            <a:ext cx="8856984" cy="4081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663575" indent="-663575">
              <a:lnSpc>
                <a:spcPct val="120000"/>
              </a:lnSpc>
              <a:defRPr/>
            </a:pP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关于书写热化学方程式的几点注意事项</a:t>
            </a:r>
          </a:p>
          <a:p>
            <a:pPr marL="358775" indent="-358775">
              <a:lnSpc>
                <a:spcPct val="120000"/>
              </a:lnSpc>
              <a:defRPr/>
            </a:pP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1)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严格地说，焓变值随温度变化，尽管在一定温度范围内变化不大。因此焓变须注明温度   </a:t>
            </a:r>
          </a:p>
          <a:p>
            <a:pPr marL="358775" indent="-358775">
              <a:lnSpc>
                <a:spcPct val="120000"/>
              </a:lnSpc>
              <a:defRPr/>
            </a:pP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2)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书写化学反应方程式时，须注意焓变值应该与一定的反应式相对应，以使“</a:t>
            </a: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</a:t>
            </a:r>
            <a:r>
              <a:rPr kumimoji="0" lang="en-US" altLang="zh-CN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反应”有明确的含义   </a:t>
            </a:r>
          </a:p>
          <a:p>
            <a:pPr marL="663575" indent="-663575">
              <a:lnSpc>
                <a:spcPct val="120000"/>
              </a:lnSpc>
              <a:defRPr/>
            </a:pPr>
            <a:endParaRPr kumimoji="0" lang="zh-CN" altLang="en-US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663575" indent="-663575">
              <a:lnSpc>
                <a:spcPct val="120000"/>
              </a:lnSpc>
              <a:defRPr/>
            </a:pPr>
            <a:r>
              <a:rPr kumimoji="0"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</a:t>
            </a:r>
          </a:p>
          <a:p>
            <a:pPr marL="663575" indent="-663575">
              <a:lnSpc>
                <a:spcPct val="120000"/>
              </a:lnSpc>
              <a:defRPr/>
            </a:pPr>
            <a:endParaRPr kumimoji="0" lang="zh-CN" altLang="en-US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358775" indent="-358775">
              <a:lnSpc>
                <a:spcPct val="120000"/>
              </a:lnSpc>
              <a:defRPr/>
            </a:pPr>
            <a:r>
              <a:rPr kumimoji="0"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3) </a:t>
            </a:r>
            <a:r>
              <a:rPr kumimoji="0" lang="zh-CN" altLang="en-US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书写热化学方程式时，应注明物态，因物态变化时伴随着焓变</a:t>
            </a:r>
          </a:p>
        </p:txBody>
      </p:sp>
      <p:grpSp>
        <p:nvGrpSpPr>
          <p:cNvPr id="58371" name="Group 8"/>
          <p:cNvGrpSpPr>
            <a:grpSpLocks/>
          </p:cNvGrpSpPr>
          <p:nvPr/>
        </p:nvGrpSpPr>
        <p:grpSpPr bwMode="auto">
          <a:xfrm>
            <a:off x="611560" y="5301208"/>
            <a:ext cx="8175625" cy="971550"/>
            <a:chOff x="490" y="3550"/>
            <a:chExt cx="5579" cy="612"/>
          </a:xfrm>
        </p:grpSpPr>
        <p:sp>
          <p:nvSpPr>
            <p:cNvPr id="788483" name="Text Box 3"/>
            <p:cNvSpPr txBox="1">
              <a:spLocks noChangeArrowheads="1"/>
            </p:cNvSpPr>
            <p:nvPr/>
          </p:nvSpPr>
          <p:spPr bwMode="auto">
            <a:xfrm>
              <a:off x="490" y="3550"/>
              <a:ext cx="55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457200" indent="-457200">
                <a:defRPr/>
              </a:pPr>
              <a:r>
                <a:rPr kumimoji="0" lang="en-US" altLang="zh-CN" dirty="0">
                  <a:solidFill>
                    <a:srgbClr val="0000FF"/>
                  </a:solidFill>
                </a:rPr>
                <a:t>   H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(g) + 1/2O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(g) </a:t>
              </a:r>
              <a:r>
                <a:rPr kumimoji="0" lang="en-US" altLang="zh-CN" dirty="0">
                  <a:solidFill>
                    <a:srgbClr val="0000FF"/>
                  </a:solidFill>
                  <a:sym typeface="Symbol" pitchFamily="18" charset="2"/>
                </a:rPr>
                <a:t>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 H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O(l)       </a:t>
              </a: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</a:t>
              </a:r>
              <a:r>
                <a:rPr kumimoji="0" lang="en-US" altLang="zh-CN" baseline="-25000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kumimoji="0" lang="en-US" altLang="zh-CN" i="1" spc="300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spc="300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 </a:t>
              </a:r>
              <a:r>
                <a:rPr kumimoji="0" lang="zh-CN" altLang="en-US" dirty="0">
                  <a:solidFill>
                    <a:srgbClr val="0000FF"/>
                  </a:solidFill>
                </a:rPr>
                <a:t>＝ </a:t>
              </a:r>
              <a:r>
                <a:rPr kumimoji="0" lang="zh-CN" altLang="en-US" dirty="0">
                  <a:solidFill>
                    <a:srgbClr val="0000FF"/>
                  </a:solidFill>
                  <a:sym typeface="Symbol" pitchFamily="18" charset="2"/>
                </a:rPr>
                <a:t>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286 kJ</a:t>
              </a:r>
              <a:r>
                <a:rPr kumimoji="0" lang="en-US" altLang="zh-CN" dirty="0">
                  <a:solidFill>
                    <a:srgbClr val="0000FF"/>
                  </a:solidFill>
                  <a:sym typeface="Symbol" pitchFamily="18" charset="2"/>
                </a:rPr>
                <a:t>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mol</a:t>
              </a:r>
              <a:r>
                <a:rPr kumimoji="0" lang="en-US" altLang="zh-CN" baseline="30000" dirty="0">
                  <a:solidFill>
                    <a:srgbClr val="0000FF"/>
                  </a:solidFill>
                  <a:sym typeface="Symbol" pitchFamily="18" charset="2"/>
                </a:rPr>
                <a:t></a:t>
              </a:r>
              <a:r>
                <a:rPr kumimoji="0" lang="en-US" altLang="zh-CN" baseline="30000" dirty="0">
                  <a:solidFill>
                    <a:srgbClr val="0000FF"/>
                  </a:solidFill>
                </a:rPr>
                <a:t>1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 </a:t>
              </a:r>
            </a:p>
          </p:txBody>
        </p:sp>
        <p:sp>
          <p:nvSpPr>
            <p:cNvPr id="788484" name="Text Box 4"/>
            <p:cNvSpPr txBox="1">
              <a:spLocks noChangeArrowheads="1"/>
            </p:cNvSpPr>
            <p:nvPr/>
          </p:nvSpPr>
          <p:spPr bwMode="auto">
            <a:xfrm>
              <a:off x="490" y="3874"/>
              <a:ext cx="5579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457200" indent="-457200">
                <a:defRPr/>
              </a:pPr>
              <a:r>
                <a:rPr kumimoji="0" lang="en-US" altLang="zh-CN" dirty="0">
                  <a:solidFill>
                    <a:srgbClr val="0000FF"/>
                  </a:solidFill>
                </a:rPr>
                <a:t>   H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(g) + 1/2O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(g) </a:t>
              </a:r>
              <a:r>
                <a:rPr kumimoji="0" lang="en-US" altLang="zh-CN" dirty="0">
                  <a:solidFill>
                    <a:srgbClr val="0000FF"/>
                  </a:solidFill>
                  <a:sym typeface="Symbol" pitchFamily="18" charset="2"/>
                </a:rPr>
                <a:t>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 H</a:t>
              </a:r>
              <a:r>
                <a:rPr kumimoji="0" lang="en-US" altLang="zh-CN" baseline="-25000" dirty="0">
                  <a:solidFill>
                    <a:srgbClr val="0000FF"/>
                  </a:solidFill>
                </a:rPr>
                <a:t>2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O(g)      </a:t>
              </a: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  <a:sym typeface="Symbol" pitchFamily="18" charset="2"/>
                </a:rPr>
                <a:t></a:t>
              </a:r>
              <a:r>
                <a:rPr kumimoji="0" lang="en-US" altLang="zh-CN" baseline="-25000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</a:t>
              </a:r>
              <a:r>
                <a:rPr kumimoji="0" lang="en-US" altLang="zh-CN" i="1" spc="300" dirty="0" err="1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spc="300" baseline="30000" dirty="0">
                  <a:solidFill>
                    <a:srgbClr val="0000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 </a:t>
              </a:r>
              <a:r>
                <a:rPr kumimoji="0" lang="zh-CN" altLang="en-US" dirty="0">
                  <a:solidFill>
                    <a:srgbClr val="0000FF"/>
                  </a:solidFill>
                </a:rPr>
                <a:t>＝ </a:t>
              </a:r>
              <a:r>
                <a:rPr kumimoji="0" lang="zh-CN" altLang="en-US" dirty="0">
                  <a:solidFill>
                    <a:srgbClr val="0000FF"/>
                  </a:solidFill>
                  <a:sym typeface="Symbol" pitchFamily="18" charset="2"/>
                </a:rPr>
                <a:t>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242 kJ</a:t>
              </a:r>
              <a:r>
                <a:rPr kumimoji="0" lang="en-US" altLang="zh-CN" dirty="0">
                  <a:solidFill>
                    <a:srgbClr val="0000FF"/>
                  </a:solidFill>
                  <a:sym typeface="Symbol" pitchFamily="18" charset="2"/>
                </a:rPr>
                <a:t>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mol</a:t>
              </a:r>
              <a:r>
                <a:rPr kumimoji="0" lang="en-US" altLang="zh-CN" baseline="30000" dirty="0">
                  <a:solidFill>
                    <a:srgbClr val="0000FF"/>
                  </a:solidFill>
                  <a:sym typeface="Symbol" pitchFamily="18" charset="2"/>
                </a:rPr>
                <a:t></a:t>
              </a:r>
              <a:r>
                <a:rPr kumimoji="0" lang="en-US" altLang="zh-CN" baseline="30000" dirty="0">
                  <a:solidFill>
                    <a:srgbClr val="0000FF"/>
                  </a:solidFill>
                </a:rPr>
                <a:t>1</a:t>
              </a:r>
              <a:r>
                <a:rPr kumimoji="0" lang="en-US" altLang="zh-CN" dirty="0">
                  <a:solidFill>
                    <a:srgbClr val="0000FF"/>
                  </a:solidFill>
                </a:rPr>
                <a:t> </a:t>
              </a:r>
            </a:p>
          </p:txBody>
        </p:sp>
      </p:grpSp>
      <p:sp>
        <p:nvSpPr>
          <p:cNvPr id="788485" name="Text Box 5"/>
          <p:cNvSpPr txBox="1">
            <a:spLocks noChangeArrowheads="1"/>
          </p:cNvSpPr>
          <p:nvPr/>
        </p:nvSpPr>
        <p:spPr bwMode="auto">
          <a:xfrm>
            <a:off x="572839" y="3573016"/>
            <a:ext cx="8175625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defRPr/>
            </a:pPr>
            <a:r>
              <a:rPr kumimoji="0" lang="en-US" altLang="zh-CN" dirty="0">
                <a:solidFill>
                  <a:srgbClr val="0000FF"/>
                </a:solidFill>
              </a:rPr>
              <a:t>   H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(g) + 1/2O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(g) </a:t>
            </a:r>
            <a:r>
              <a:rPr kumimoji="0" lang="en-US" altLang="zh-CN" dirty="0">
                <a:solidFill>
                  <a:srgbClr val="0000FF"/>
                </a:solidFill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rgbClr val="0000FF"/>
                </a:solidFill>
              </a:rPr>
              <a:t> H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O(l)       	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i="1" spc="3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pc="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zh-CN" altLang="en-US" dirty="0">
                <a:solidFill>
                  <a:srgbClr val="0000FF"/>
                </a:solidFill>
              </a:rPr>
              <a:t>＝ </a:t>
            </a:r>
            <a:r>
              <a:rPr kumimoji="0" lang="zh-CN" altLang="en-US" dirty="0">
                <a:solidFill>
                  <a:srgbClr val="0000FF"/>
                </a:solidFill>
                <a:sym typeface="Symbol" pitchFamily="18" charset="2"/>
              </a:rPr>
              <a:t></a:t>
            </a:r>
            <a:r>
              <a:rPr kumimoji="0" lang="en-US" altLang="zh-CN" dirty="0">
                <a:solidFill>
                  <a:srgbClr val="0000FF"/>
                </a:solidFill>
              </a:rPr>
              <a:t>286 kJ</a:t>
            </a:r>
            <a:r>
              <a:rPr kumimoji="0" lang="en-US" altLang="zh-CN" dirty="0">
                <a:solidFill>
                  <a:srgbClr val="0000FF"/>
                </a:solidFill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rgbClr val="0000FF"/>
                </a:solidFill>
              </a:rPr>
              <a:t>mol</a:t>
            </a:r>
            <a:r>
              <a:rPr kumimoji="0" lang="en-US" altLang="zh-CN" baseline="30000" dirty="0">
                <a:solidFill>
                  <a:srgbClr val="0000FF"/>
                </a:solidFill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rgbClr val="0000FF"/>
                </a:solidFill>
              </a:rPr>
              <a:t>1</a:t>
            </a:r>
          </a:p>
          <a:p>
            <a:pPr marL="457200" indent="-457200">
              <a:spcBef>
                <a:spcPct val="50000"/>
              </a:spcBef>
              <a:defRPr/>
            </a:pPr>
            <a:r>
              <a:rPr kumimoji="0" lang="en-US" altLang="zh-CN" dirty="0">
                <a:solidFill>
                  <a:srgbClr val="0000FF"/>
                </a:solidFill>
              </a:rPr>
              <a:t>      2H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(g) + O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(g) </a:t>
            </a:r>
            <a:r>
              <a:rPr kumimoji="0" lang="en-US" altLang="zh-CN" dirty="0">
                <a:solidFill>
                  <a:srgbClr val="0000FF"/>
                </a:solidFill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rgbClr val="0000FF"/>
                </a:solidFill>
              </a:rPr>
              <a:t> 2H</a:t>
            </a:r>
            <a:r>
              <a:rPr kumimoji="0" lang="en-US" altLang="zh-CN" baseline="-25000" dirty="0">
                <a:solidFill>
                  <a:srgbClr val="0000FF"/>
                </a:solidFill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</a:rPr>
              <a:t>O(l)       	</a:t>
            </a:r>
            <a:r>
              <a:rPr kumimoji="0" lang="en-US" altLang="zh-CN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</a:t>
            </a:r>
            <a:r>
              <a:rPr kumimoji="0" lang="en-US" altLang="zh-CN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i="1" spc="3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pc="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zh-CN" altLang="en-US" dirty="0">
                <a:solidFill>
                  <a:srgbClr val="0000FF"/>
                </a:solidFill>
              </a:rPr>
              <a:t>＝ </a:t>
            </a:r>
            <a:r>
              <a:rPr kumimoji="0" lang="zh-CN" altLang="en-US" dirty="0">
                <a:solidFill>
                  <a:srgbClr val="0000FF"/>
                </a:solidFill>
                <a:sym typeface="Symbol" pitchFamily="18" charset="2"/>
              </a:rPr>
              <a:t></a:t>
            </a:r>
            <a:r>
              <a:rPr kumimoji="0" lang="en-US" altLang="zh-CN" dirty="0">
                <a:solidFill>
                  <a:srgbClr val="0000FF"/>
                </a:solidFill>
              </a:rPr>
              <a:t>572 kJ</a:t>
            </a:r>
            <a:r>
              <a:rPr kumimoji="0" lang="en-US" altLang="zh-CN" dirty="0">
                <a:solidFill>
                  <a:srgbClr val="0000FF"/>
                </a:solidFill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rgbClr val="0000FF"/>
                </a:solidFill>
              </a:rPr>
              <a:t>mol</a:t>
            </a:r>
            <a:r>
              <a:rPr kumimoji="0" lang="en-US" altLang="zh-CN" baseline="30000" dirty="0">
                <a:solidFill>
                  <a:srgbClr val="0000FF"/>
                </a:solidFill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rgbClr val="0000FF"/>
                </a:solidFill>
              </a:rPr>
              <a:t>1</a:t>
            </a:r>
            <a:r>
              <a:rPr kumimoji="0" lang="en-US" altLang="zh-CN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9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44</a:t>
            </a:fld>
            <a:endParaRPr lang="en-US" altLang="zh-CN" dirty="0"/>
          </a:p>
        </p:txBody>
      </p:sp>
      <p:sp>
        <p:nvSpPr>
          <p:cNvPr id="13" name="Rectangle 6">
            <a:extLst>
              <a:ext uri="{FF2B5EF4-FFF2-40B4-BE49-F238E27FC236}">
                <a16:creationId xmlns:a16="http://schemas.microsoft.com/office/drawing/2014/main" id="{92335B6F-2206-6242-9809-A91A6DC95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标准反应焓</a:t>
            </a:r>
          </a:p>
        </p:txBody>
      </p:sp>
    </p:spTree>
    <p:extLst>
      <p:ext uri="{BB962C8B-B14F-4D97-AF65-F5344CB8AC3E}">
        <p14:creationId xmlns:p14="http://schemas.microsoft.com/office/powerpoint/2010/main" val="29722501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507" name="Text Box 3"/>
          <p:cNvSpPr txBox="1">
            <a:spLocks noChangeArrowheads="1"/>
          </p:cNvSpPr>
          <p:nvPr/>
        </p:nvSpPr>
        <p:spPr bwMode="auto">
          <a:xfrm>
            <a:off x="152560" y="981505"/>
            <a:ext cx="8755509" cy="2689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有些化学反应的焓变可以直接测定，但有些无法直接测定例如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    			</a:t>
            </a:r>
            <a:r>
              <a:rPr kumimoji="0" lang="en-US" altLang="zh-CN" sz="2800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C + 1/2O</a:t>
            </a:r>
            <a:r>
              <a:rPr kumimoji="0" lang="en-US" altLang="zh-CN" sz="2800" b="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800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en-US" altLang="zh-CN" sz="2800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800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CO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       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由于总有一部分变成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CO</a:t>
            </a:r>
            <a:r>
              <a:rPr kumimoji="0" lang="en-US" altLang="zh-CN" b="0" baseline="-25000" dirty="0"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，只能间接求算。</a:t>
            </a:r>
          </a:p>
          <a:p>
            <a:pPr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        化学家们在研究了相当多的化学现象之后，总结提出两个热化学定律：</a:t>
            </a:r>
          </a:p>
        </p:txBody>
      </p:sp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879475" y="5064125"/>
            <a:ext cx="779621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endParaRPr kumimoji="0" lang="zh-CN" altLang="zh-CN" sz="1600"/>
          </a:p>
        </p:txBody>
      </p:sp>
      <p:sp>
        <p:nvSpPr>
          <p:cNvPr id="789509" name="Text Box 5"/>
          <p:cNvSpPr txBox="1">
            <a:spLocks noChangeArrowheads="1"/>
          </p:cNvSpPr>
          <p:nvPr/>
        </p:nvSpPr>
        <p:spPr bwMode="auto">
          <a:xfrm>
            <a:off x="312167" y="3670511"/>
            <a:ext cx="8580313" cy="2929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374650" indent="-374650"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(1)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在相同条件下正向反应和逆向反应的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+mn-lt"/>
                <a:ea typeface="+mj-ea"/>
                <a:cs typeface="Arial" panose="020B0604020202020204" pitchFamily="34" charset="0"/>
              </a:rPr>
              <a:t>H</a:t>
            </a:r>
            <a:r>
              <a:rPr kumimoji="0" lang="zh-CN" altLang="en-US" b="0" i="1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数值相等，符号相反。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18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世纪末 </a:t>
            </a:r>
            <a:r>
              <a:rPr kumimoji="0" lang="en-US" altLang="zh-CN" b="0" dirty="0" err="1">
                <a:latin typeface="+mn-lt"/>
                <a:ea typeface="+mj-ea"/>
                <a:cs typeface="Arial" panose="020B0604020202020204" pitchFamily="34" charset="0"/>
              </a:rPr>
              <a:t>Lovoisier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和 </a:t>
            </a:r>
            <a:r>
              <a:rPr kumimoji="0" lang="en-US" altLang="zh-CN" b="0" dirty="0" err="1">
                <a:latin typeface="+mn-lt"/>
                <a:ea typeface="+mj-ea"/>
                <a:cs typeface="Arial" panose="020B0604020202020204" pitchFamily="34" charset="0"/>
              </a:rPr>
              <a:t>Lapalace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就发现了这个规律。</a:t>
            </a:r>
          </a:p>
          <a:p>
            <a:pPr marL="12700" indent="-12700"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(2)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一个反应若能分解成二步或几步实现，则总反应的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+mn-lt"/>
                <a:ea typeface="+mj-ea"/>
                <a:cs typeface="Arial" panose="020B0604020202020204" pitchFamily="34" charset="0"/>
              </a:rPr>
              <a:t>H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等于各分步反应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latin typeface="+mn-lt"/>
                <a:ea typeface="+mj-ea"/>
                <a:cs typeface="Arial" panose="020B0604020202020204" pitchFamily="34" charset="0"/>
              </a:rPr>
              <a:t>H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值之和。</a:t>
            </a:r>
            <a:endParaRPr kumimoji="0" lang="en-US" altLang="zh-CN" b="0" dirty="0">
              <a:latin typeface="+mn-lt"/>
              <a:ea typeface="+mj-ea"/>
              <a:cs typeface="Arial" panose="020B0604020202020204" pitchFamily="34" charset="0"/>
            </a:endParaRPr>
          </a:p>
          <a:p>
            <a:pPr marL="12700" indent="-12700">
              <a:lnSpc>
                <a:spcPct val="120000"/>
              </a:lnSpc>
              <a:spcBef>
                <a:spcPct val="30000"/>
              </a:spcBef>
              <a:defRPr/>
            </a:pP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该定律是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19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世纪中叶俄国化学家</a:t>
            </a:r>
            <a:r>
              <a:rPr kumimoji="0" lang="en-US" altLang="zh-CN" b="0" dirty="0">
                <a:latin typeface="+mn-lt"/>
                <a:ea typeface="+mj-ea"/>
                <a:cs typeface="Arial" panose="020B0604020202020204" pitchFamily="34" charset="0"/>
              </a:rPr>
              <a:t>Hess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综合分析大量实验数据提出来的，所以叫 </a:t>
            </a:r>
            <a:r>
              <a:rPr kumimoji="0" lang="en-US" altLang="zh-CN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Hess</a:t>
            </a:r>
            <a:r>
              <a:rPr kumimoji="0" lang="zh-CN" altLang="en-US" b="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定律 </a:t>
            </a:r>
            <a:r>
              <a:rPr kumimoji="0" lang="zh-CN" altLang="en-US" b="0" dirty="0">
                <a:latin typeface="+mn-lt"/>
                <a:ea typeface="+mj-ea"/>
                <a:cs typeface="Arial" panose="020B0604020202020204" pitchFamily="34" charset="0"/>
              </a:rPr>
              <a:t>或反应热加和定律。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67AFC810-36A6-B34A-89A4-9AE3608C6F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571500" indent="-571500" algn="ctr">
              <a:buFont typeface="+mj-lt"/>
              <a:buAutoNum type="romanUcPeriod"/>
              <a:defRPr/>
            </a:pPr>
            <a:r>
              <a:rPr lang="zh-CN" altLang="en-GB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焓变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的计算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- 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盖斯定律</a:t>
            </a:r>
          </a:p>
        </p:txBody>
      </p:sp>
    </p:spTree>
    <p:extLst>
      <p:ext uri="{BB962C8B-B14F-4D97-AF65-F5344CB8AC3E}">
        <p14:creationId xmlns:p14="http://schemas.microsoft.com/office/powerpoint/2010/main" val="179400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>
            <a:extLst>
              <a:ext uri="{FF2B5EF4-FFF2-40B4-BE49-F238E27FC236}">
                <a16:creationId xmlns:a16="http://schemas.microsoft.com/office/drawing/2014/main" id="{5484CD92-6D78-C542-A68A-E18B1B8B50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2128670"/>
            <a:ext cx="5207000" cy="2960426"/>
          </a:xfrm>
          <a:prstGeom prst="rect">
            <a:avLst/>
          </a:prstGeom>
          <a:noFill/>
          <a:ln w="19050" cmpd="sng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zh-CN" altLang="zh-CN" b="1" dirty="0">
                <a:latin typeface="+mj-ea"/>
                <a:ea typeface="+mj-ea"/>
              </a:rPr>
              <a:t>     不管化学反应是一步完成或是分几步完成，其总反应热是相同的。即化学反应的</a:t>
            </a:r>
            <a:r>
              <a:rPr lang="zh-CN" altLang="zh-CN" sz="2800" b="1" dirty="0">
                <a:solidFill>
                  <a:srgbClr val="FF0000"/>
                </a:solidFill>
                <a:latin typeface="+mj-ea"/>
                <a:ea typeface="+mj-ea"/>
              </a:rPr>
              <a:t>反应热</a:t>
            </a:r>
            <a:r>
              <a:rPr lang="zh-CN" altLang="zh-CN" b="1" dirty="0">
                <a:latin typeface="+mj-ea"/>
                <a:ea typeface="+mj-ea"/>
              </a:rPr>
              <a:t>只与反应体系的</a:t>
            </a:r>
            <a:r>
              <a:rPr lang="zh-CN" altLang="zh-CN" sz="2800" b="1" dirty="0">
                <a:solidFill>
                  <a:srgbClr val="FF0000"/>
                </a:solidFill>
                <a:latin typeface="+mj-ea"/>
                <a:ea typeface="+mj-ea"/>
              </a:rPr>
              <a:t>始态</a:t>
            </a:r>
            <a:r>
              <a:rPr lang="zh-CN" altLang="zh-CN" b="1" dirty="0">
                <a:latin typeface="+mj-ea"/>
                <a:ea typeface="+mj-ea"/>
              </a:rPr>
              <a:t>和</a:t>
            </a:r>
            <a:r>
              <a:rPr lang="zh-CN" altLang="zh-CN" sz="2800" b="1" dirty="0">
                <a:solidFill>
                  <a:srgbClr val="FF0000"/>
                </a:solidFill>
                <a:latin typeface="+mj-ea"/>
                <a:ea typeface="+mj-ea"/>
              </a:rPr>
              <a:t>终态</a:t>
            </a:r>
            <a:r>
              <a:rPr lang="zh-CN" altLang="zh-CN" b="1" dirty="0">
                <a:latin typeface="+mj-ea"/>
                <a:ea typeface="+mj-ea"/>
              </a:rPr>
              <a:t>有关，而与反应的途径无关。</a:t>
            </a:r>
            <a:endParaRPr lang="zh-CN" altLang="zh-CN" sz="700" b="1" dirty="0">
              <a:latin typeface="+mj-ea"/>
              <a:ea typeface="+mj-ea"/>
            </a:endParaRPr>
          </a:p>
        </p:txBody>
      </p:sp>
      <p:pic>
        <p:nvPicPr>
          <p:cNvPr id="10244" name="Picture 5" descr="95盖斯">
            <a:extLst>
              <a:ext uri="{FF2B5EF4-FFF2-40B4-BE49-F238E27FC236}">
                <a16:creationId xmlns:a16="http://schemas.microsoft.com/office/drawing/2014/main" id="{90EF12DD-F85B-0043-B8CC-44087820B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1988840"/>
            <a:ext cx="2397125" cy="324008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40161" dir="1106097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5" name="Rectangle 2">
            <a:extLst>
              <a:ext uri="{FF2B5EF4-FFF2-40B4-BE49-F238E27FC236}">
                <a16:creationId xmlns:a16="http://schemas.microsoft.com/office/drawing/2014/main" id="{847BF04F-C29E-4445-89CC-6BD6BDEA64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016" y="179929"/>
            <a:ext cx="414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3200" b="1" dirty="0"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盖斯定律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57AF17A-49FB-2641-AF3E-68C12CA39B87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1721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2787B1E-08DF-D84B-BDF4-BE5DAEBF04F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23D680A9-6B0E-F748-B08E-B753898001DC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251520" y="908720"/>
            <a:ext cx="8280920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0" dirty="0">
                <a:cs typeface="Arial" panose="020B0604020202020204" pitchFamily="34" charset="0"/>
                <a:sym typeface="Wingdings" pitchFamily="2" charset="2"/>
              </a:rPr>
              <a:t>①</a:t>
            </a:r>
            <a:r>
              <a:rPr lang="zh-CN" altLang="en-US" sz="2800" b="0" dirty="0"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C(s)+1/2O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0" dirty="0">
                <a:cs typeface="Arial" panose="020B0604020202020204" pitchFamily="34" charset="0"/>
              </a:rPr>
              <a:t>(g)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CO(g) 	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kumimoji="0" lang="en-US" altLang="zh-CN" sz="2800" b="0" dirty="0">
                <a:sym typeface="Symbol" pitchFamily="18" charset="2"/>
              </a:rPr>
              <a:t></a:t>
            </a:r>
            <a:r>
              <a:rPr lang="en-US" altLang="zh-CN" sz="2800" b="0" i="1" dirty="0">
                <a:cs typeface="Arial" panose="020B0604020202020204" pitchFamily="34" charset="0"/>
              </a:rPr>
              <a:t>H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1</a:t>
            </a:r>
            <a:r>
              <a:rPr lang="zh-CN" altLang="en-US" sz="2800" b="0" baseline="-2500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?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0" dirty="0">
                <a:cs typeface="Arial" panose="020B0604020202020204" pitchFamily="34" charset="0"/>
                <a:sym typeface="Wingdings" pitchFamily="2" charset="2"/>
              </a:rPr>
              <a:t>②</a:t>
            </a:r>
            <a:r>
              <a:rPr lang="zh-CN" altLang="en-US" sz="2800" b="0" dirty="0"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CO(g)+1/2O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0" dirty="0">
                <a:cs typeface="Arial" panose="020B0604020202020204" pitchFamily="34" charset="0"/>
              </a:rPr>
              <a:t>(g)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CO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0" dirty="0">
                <a:cs typeface="Arial" panose="020B0604020202020204" pitchFamily="34" charset="0"/>
              </a:rPr>
              <a:t>(g) 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kumimoji="0" lang="en-US" altLang="zh-CN" sz="2800" b="0" dirty="0">
                <a:sym typeface="Symbol" pitchFamily="18" charset="2"/>
              </a:rPr>
              <a:t></a:t>
            </a:r>
            <a:r>
              <a:rPr lang="en-US" altLang="zh-CN" sz="2800" b="0" i="1" dirty="0">
                <a:cs typeface="Arial" panose="020B0604020202020204" pitchFamily="34" charset="0"/>
              </a:rPr>
              <a:t>H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zh-CN" altLang="en-US" sz="2800" b="0" baseline="-2500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-283.0kJ/</a:t>
            </a:r>
            <a:r>
              <a:rPr lang="en-US" altLang="zh-CN" sz="2800" b="0" dirty="0" err="1">
                <a:cs typeface="Arial" panose="020B0604020202020204" pitchFamily="34" charset="0"/>
              </a:rPr>
              <a:t>mol</a:t>
            </a:r>
            <a:endParaRPr lang="en-US" altLang="zh-CN" sz="2800" b="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0" dirty="0">
                <a:cs typeface="Arial" panose="020B0604020202020204" pitchFamily="34" charset="0"/>
                <a:sym typeface="Wingdings" pitchFamily="2" charset="2"/>
              </a:rPr>
              <a:t>③</a:t>
            </a:r>
            <a:r>
              <a:rPr lang="zh-CN" altLang="en-US" sz="2800" b="0" dirty="0">
                <a:cs typeface="Arial" panose="020B0604020202020204" pitchFamily="34" charset="0"/>
                <a:sym typeface="Wingdings" pitchFamily="2" charset="2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C(s)+O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0" dirty="0">
                <a:cs typeface="Arial" panose="020B0604020202020204" pitchFamily="34" charset="0"/>
              </a:rPr>
              <a:t>(g)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CO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0" dirty="0">
                <a:cs typeface="Arial" panose="020B0604020202020204" pitchFamily="34" charset="0"/>
              </a:rPr>
              <a:t>(g) 	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kumimoji="0" lang="en-US" altLang="zh-CN" sz="2800" b="0" dirty="0">
                <a:sym typeface="Symbol" pitchFamily="18" charset="2"/>
              </a:rPr>
              <a:t></a:t>
            </a:r>
            <a:r>
              <a:rPr lang="en-US" altLang="zh-CN" sz="2800" b="0" i="1" dirty="0">
                <a:cs typeface="Arial" panose="020B0604020202020204" pitchFamily="34" charset="0"/>
              </a:rPr>
              <a:t>H</a:t>
            </a:r>
            <a:r>
              <a:rPr lang="en-US" altLang="zh-CN" sz="2800" b="0" baseline="-25000" dirty="0">
                <a:cs typeface="Arial" panose="020B0604020202020204" pitchFamily="34" charset="0"/>
              </a:rPr>
              <a:t>3</a:t>
            </a:r>
            <a:r>
              <a:rPr lang="zh-CN" altLang="en-US" sz="2800" b="0" baseline="-2500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cs typeface="Arial" panose="020B0604020202020204" pitchFamily="34" charset="0"/>
              </a:rPr>
              <a:t> </a:t>
            </a:r>
            <a:r>
              <a:rPr lang="en-US" altLang="zh-CN" sz="2800" b="0" dirty="0">
                <a:cs typeface="Arial" panose="020B0604020202020204" pitchFamily="34" charset="0"/>
              </a:rPr>
              <a:t>-393.5kJ/</a:t>
            </a:r>
            <a:r>
              <a:rPr lang="en-US" altLang="zh-CN" sz="2800" b="0" dirty="0" err="1">
                <a:cs typeface="Arial" panose="020B0604020202020204" pitchFamily="34" charset="0"/>
              </a:rPr>
              <a:t>mol</a:t>
            </a:r>
            <a:endParaRPr lang="zh-CN" altLang="en-US" sz="2800" b="0" dirty="0"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endParaRPr lang="en-US" altLang="zh-CN" sz="2800" b="0" dirty="0">
              <a:cs typeface="Arial" panose="020B0604020202020204" pitchFamily="34" charset="0"/>
            </a:endParaRP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77C2DE2-88F9-C842-A329-C7695AEC3B2F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528" y="3501356"/>
            <a:ext cx="896461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cs typeface="Arial" panose="020B0604020202020204" pitchFamily="34" charset="0"/>
                <a:sym typeface="Wingdings" pitchFamily="2" charset="2"/>
              </a:rPr>
              <a:t>①</a:t>
            </a:r>
            <a:r>
              <a:rPr lang="zh-CN" altLang="en-US" sz="2000" b="1" dirty="0"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cs typeface="Arial" panose="020B0604020202020204" pitchFamily="34" charset="0"/>
              </a:rPr>
              <a:t>+ </a:t>
            </a:r>
            <a:r>
              <a:rPr lang="en-US" altLang="zh-CN" b="1" dirty="0">
                <a:cs typeface="Arial" panose="020B0604020202020204" pitchFamily="34" charset="0"/>
                <a:sym typeface="Wingdings" pitchFamily="2" charset="2"/>
              </a:rPr>
              <a:t>②</a:t>
            </a:r>
            <a:r>
              <a:rPr lang="zh-CN" altLang="en-US" sz="2000" b="1" dirty="0">
                <a:cs typeface="Arial" panose="020B0604020202020204" pitchFamily="34" charset="0"/>
              </a:rPr>
              <a:t> </a:t>
            </a:r>
            <a:r>
              <a:rPr lang="en-US" altLang="zh-CN" sz="2000" b="1" dirty="0">
                <a:cs typeface="Arial" panose="020B0604020202020204" pitchFamily="34" charset="0"/>
              </a:rPr>
              <a:t>= </a:t>
            </a:r>
            <a:r>
              <a:rPr lang="en-US" altLang="zh-CN" b="1" dirty="0">
                <a:cs typeface="Arial" panose="020B0604020202020204" pitchFamily="34" charset="0"/>
                <a:sym typeface="Wingdings" pitchFamily="2" charset="2"/>
              </a:rPr>
              <a:t>③</a:t>
            </a:r>
            <a:r>
              <a:rPr lang="zh-CN" altLang="en-US" sz="2000" b="1" dirty="0">
                <a:cs typeface="Arial" panose="020B0604020202020204" pitchFamily="34" charset="0"/>
              </a:rPr>
              <a:t> ，</a:t>
            </a:r>
          </a:p>
          <a:p>
            <a:pPr marL="0" indent="0">
              <a:buNone/>
            </a:pPr>
            <a:r>
              <a:rPr lang="zh-CN" altLang="en-US" sz="2800" b="1" dirty="0">
                <a:cs typeface="Arial" panose="020B0604020202020204" pitchFamily="34" charset="0"/>
              </a:rPr>
              <a:t>     则 </a:t>
            </a:r>
            <a:r>
              <a:rPr kumimoji="0" lang="en-US" altLang="zh-CN" sz="2800" dirty="0">
                <a:sym typeface="Symbol" pitchFamily="18" charset="2"/>
              </a:rPr>
              <a:t>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1</a:t>
            </a:r>
            <a:r>
              <a:rPr lang="zh-CN" altLang="en-US" sz="2800" b="1" dirty="0"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cs typeface="Arial" panose="020B0604020202020204" pitchFamily="34" charset="0"/>
              </a:rPr>
              <a:t>+ </a:t>
            </a:r>
            <a:r>
              <a:rPr kumimoji="0" lang="en-US" altLang="zh-CN" sz="2800" dirty="0">
                <a:sym typeface="Symbol" pitchFamily="18" charset="2"/>
              </a:rPr>
              <a:t>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2</a:t>
            </a:r>
            <a:r>
              <a:rPr lang="en-US" altLang="zh-CN" sz="2800" b="1" dirty="0">
                <a:cs typeface="Arial" panose="020B0604020202020204" pitchFamily="34" charset="0"/>
              </a:rPr>
              <a:t> =</a:t>
            </a:r>
            <a:r>
              <a:rPr kumimoji="0" lang="en-US" altLang="zh-CN" sz="2800" dirty="0">
                <a:sym typeface="Symbol" pitchFamily="18" charset="2"/>
              </a:rPr>
              <a:t> 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3</a:t>
            </a:r>
          </a:p>
          <a:p>
            <a:pPr marL="0" indent="0">
              <a:buNone/>
            </a:pPr>
            <a:r>
              <a:rPr lang="zh-CN" altLang="en-US" sz="2800" b="1" dirty="0">
                <a:cs typeface="Arial" panose="020B0604020202020204" pitchFamily="34" charset="0"/>
              </a:rPr>
              <a:t>所以， </a:t>
            </a:r>
            <a:r>
              <a:rPr kumimoji="0" lang="en-US" altLang="zh-CN" sz="2800" dirty="0">
                <a:sym typeface="Symbol" pitchFamily="18" charset="2"/>
              </a:rPr>
              <a:t>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1</a:t>
            </a:r>
            <a:r>
              <a:rPr lang="en-US" altLang="zh-CN" sz="2800" b="1" dirty="0">
                <a:cs typeface="Arial" panose="020B0604020202020204" pitchFamily="34" charset="0"/>
              </a:rPr>
              <a:t> =</a:t>
            </a:r>
            <a:r>
              <a:rPr kumimoji="0" lang="en-US" altLang="zh-CN" sz="2800" dirty="0">
                <a:sym typeface="Symbol" pitchFamily="18" charset="2"/>
              </a:rPr>
              <a:t> 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3</a:t>
            </a:r>
            <a:r>
              <a:rPr lang="en-US" altLang="zh-CN" sz="2800" b="1" dirty="0">
                <a:cs typeface="Arial" panose="020B0604020202020204" pitchFamily="34" charset="0"/>
              </a:rPr>
              <a:t>- </a:t>
            </a:r>
            <a:r>
              <a:rPr kumimoji="0" lang="en-US" altLang="zh-CN" sz="2800" dirty="0">
                <a:sym typeface="Symbol" pitchFamily="18" charset="2"/>
              </a:rPr>
              <a:t></a:t>
            </a:r>
            <a:r>
              <a:rPr lang="en-US" altLang="zh-CN" sz="2800" b="1" i="1" dirty="0">
                <a:cs typeface="Arial" panose="020B0604020202020204" pitchFamily="34" charset="0"/>
              </a:rPr>
              <a:t>H</a:t>
            </a:r>
            <a:r>
              <a:rPr lang="en-US" altLang="zh-CN" sz="2800" b="1" baseline="-25000" dirty="0">
                <a:cs typeface="Arial" panose="020B0604020202020204" pitchFamily="34" charset="0"/>
              </a:rPr>
              <a:t>2 </a:t>
            </a:r>
            <a:r>
              <a:rPr lang="en-US" altLang="zh-CN" sz="2800" b="1" dirty="0">
                <a:cs typeface="Arial" panose="020B0604020202020204" pitchFamily="34" charset="0"/>
              </a:rPr>
              <a:t>=</a:t>
            </a:r>
            <a:r>
              <a:rPr lang="zh-CN" altLang="en-US" sz="2800" b="1" dirty="0"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cs typeface="Arial" panose="020B0604020202020204" pitchFamily="34" charset="0"/>
              </a:rPr>
              <a:t>-393.5kJ/</a:t>
            </a:r>
            <a:r>
              <a:rPr lang="en-US" altLang="zh-CN" sz="2800" b="1" dirty="0" err="1">
                <a:cs typeface="Arial" panose="020B0604020202020204" pitchFamily="34" charset="0"/>
              </a:rPr>
              <a:t>mol</a:t>
            </a:r>
            <a:r>
              <a:rPr lang="en-US" altLang="zh-CN" sz="2800" b="1" dirty="0">
                <a:cs typeface="Arial" panose="020B0604020202020204" pitchFamily="34" charset="0"/>
              </a:rPr>
              <a:t>+ 283.0kJ/</a:t>
            </a:r>
            <a:r>
              <a:rPr lang="en-US" altLang="zh-CN" sz="2800" b="1" dirty="0" err="1">
                <a:cs typeface="Arial" panose="020B0604020202020204" pitchFamily="34" charset="0"/>
              </a:rPr>
              <a:t>mol</a:t>
            </a:r>
            <a:endParaRPr lang="en-US" altLang="zh-CN" sz="2800" b="1" dirty="0"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altLang="zh-CN" sz="2800" dirty="0">
                <a:cs typeface="Arial" panose="020B0604020202020204" pitchFamily="34" charset="0"/>
              </a:rPr>
              <a:t>	</a:t>
            </a:r>
            <a:r>
              <a:rPr lang="en-US" altLang="zh-CN" sz="2800" b="1" dirty="0">
                <a:cs typeface="Arial" panose="020B0604020202020204" pitchFamily="34" charset="0"/>
              </a:rPr>
              <a:t>=</a:t>
            </a:r>
            <a:r>
              <a:rPr lang="zh-CN" altLang="en-US" sz="2800" b="1" dirty="0">
                <a:cs typeface="Arial" panose="020B0604020202020204" pitchFamily="34" charset="0"/>
              </a:rPr>
              <a:t> </a:t>
            </a:r>
            <a:r>
              <a:rPr lang="en-US" altLang="zh-CN" sz="2800" b="1" dirty="0">
                <a:cs typeface="Arial" panose="020B0604020202020204" pitchFamily="34" charset="0"/>
              </a:rPr>
              <a:t>-110.5kJ/</a:t>
            </a:r>
            <a:r>
              <a:rPr lang="en-US" altLang="zh-CN" sz="2800" b="1" dirty="0" err="1">
                <a:cs typeface="Arial" panose="020B0604020202020204" pitchFamily="34" charset="0"/>
              </a:rPr>
              <a:t>mol</a:t>
            </a:r>
            <a:endParaRPr lang="en-US" altLang="zh-CN" sz="28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0672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530" name="Text Box 2"/>
          <p:cNvSpPr txBox="1">
            <a:spLocks noChangeArrowheads="1"/>
          </p:cNvSpPr>
          <p:nvPr/>
        </p:nvSpPr>
        <p:spPr bwMode="auto">
          <a:xfrm>
            <a:off x="1441450" y="2539752"/>
            <a:ext cx="7162998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dirty="0"/>
              <a:t>½N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(g) +   O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(g) </a:t>
            </a:r>
            <a:r>
              <a:rPr kumimoji="0" lang="en-US" altLang="zh-CN" dirty="0">
                <a:sym typeface="Symbol" pitchFamily="18" charset="2"/>
              </a:rPr>
              <a:t></a:t>
            </a:r>
            <a:r>
              <a:rPr kumimoji="0" lang="en-US" altLang="zh-CN" dirty="0"/>
              <a:t> NO</a:t>
            </a:r>
            <a:r>
              <a:rPr kumimoji="0" lang="en-US" altLang="zh-CN" baseline="-25000" dirty="0"/>
              <a:t>2</a:t>
            </a:r>
            <a:r>
              <a:rPr kumimoji="0" lang="en-US" altLang="zh-CN" dirty="0"/>
              <a:t>(g)   	</a:t>
            </a:r>
            <a:r>
              <a:rPr kumimoji="0" lang="en-US" altLang="zh-CN" dirty="0">
                <a:sym typeface="Symbol" pitchFamily="18" charset="2"/>
              </a:rPr>
              <a:t></a:t>
            </a:r>
            <a:r>
              <a:rPr kumimoji="0" lang="en-US" altLang="zh-CN" i="1" dirty="0">
                <a:sym typeface="Symbol" pitchFamily="18" charset="2"/>
              </a:rPr>
              <a:t>H</a:t>
            </a:r>
            <a:r>
              <a:rPr kumimoji="0" lang="en-US" altLang="zh-CN" dirty="0">
                <a:sym typeface="Symbol" pitchFamily="18" charset="2"/>
              </a:rPr>
              <a:t> = +33.18 kJmol</a:t>
            </a:r>
            <a:r>
              <a:rPr kumimoji="0" lang="en-US" altLang="zh-CN" baseline="30000" dirty="0">
                <a:sym typeface="Symbol" pitchFamily="18" charset="2"/>
              </a:rPr>
              <a:t>1</a:t>
            </a:r>
            <a:r>
              <a:rPr kumimoji="0" lang="en-US" altLang="zh-CN" dirty="0">
                <a:sym typeface="Symbol" pitchFamily="18" charset="2"/>
              </a:rPr>
              <a:t> </a:t>
            </a:r>
          </a:p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dirty="0">
                <a:sym typeface="Symbol" pitchFamily="18" charset="2"/>
              </a:rPr>
              <a:t> </a:t>
            </a:r>
          </a:p>
        </p:txBody>
      </p:sp>
      <p:grpSp>
        <p:nvGrpSpPr>
          <p:cNvPr id="66563" name="Group 3"/>
          <p:cNvGrpSpPr>
            <a:grpSpLocks/>
          </p:cNvGrpSpPr>
          <p:nvPr/>
        </p:nvGrpSpPr>
        <p:grpSpPr bwMode="auto">
          <a:xfrm>
            <a:off x="1439863" y="1244352"/>
            <a:ext cx="7452617" cy="1003300"/>
            <a:chOff x="926" y="2147"/>
            <a:chExt cx="3970" cy="632"/>
          </a:xfrm>
        </p:grpSpPr>
        <p:sp>
          <p:nvSpPr>
            <p:cNvPr id="790532" name="Text Box 4"/>
            <p:cNvSpPr txBox="1">
              <a:spLocks noChangeArrowheads="1"/>
            </p:cNvSpPr>
            <p:nvPr/>
          </p:nvSpPr>
          <p:spPr bwMode="auto">
            <a:xfrm>
              <a:off x="926" y="2147"/>
              <a:ext cx="396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tabLst>
                  <a:tab pos="3948113" algn="l"/>
                </a:tabLst>
                <a:defRPr/>
              </a:pPr>
              <a:r>
                <a:rPr kumimoji="0" lang="en-US" altLang="zh-CN" dirty="0"/>
                <a:t>½N</a:t>
              </a:r>
              <a:r>
                <a:rPr kumimoji="0" lang="en-US" altLang="zh-CN" baseline="-25000" dirty="0"/>
                <a:t>2</a:t>
              </a:r>
              <a:r>
                <a:rPr kumimoji="0" lang="en-US" altLang="zh-CN" dirty="0"/>
                <a:t>(g) + ½O</a:t>
              </a:r>
              <a:r>
                <a:rPr kumimoji="0" lang="en-US" altLang="zh-CN" baseline="-25000" dirty="0"/>
                <a:t>2</a:t>
              </a:r>
              <a:r>
                <a:rPr kumimoji="0" lang="en-US" altLang="zh-CN" dirty="0"/>
                <a:t>(g) </a:t>
              </a:r>
              <a:r>
                <a:rPr kumimoji="0" lang="en-US" altLang="zh-CN" dirty="0">
                  <a:sym typeface="Symbol" pitchFamily="18" charset="2"/>
                </a:rPr>
                <a:t></a:t>
              </a:r>
              <a:r>
                <a:rPr kumimoji="0" lang="en-US" altLang="zh-CN" dirty="0"/>
                <a:t> NO(g)   	</a:t>
              </a:r>
              <a:r>
                <a:rPr kumimoji="0" lang="en-US" altLang="zh-CN" dirty="0">
                  <a:sym typeface="Symbol" pitchFamily="18" charset="2"/>
                </a:rPr>
                <a:t></a:t>
              </a:r>
              <a:r>
                <a:rPr kumimoji="0" lang="en-US" altLang="zh-CN" i="1" dirty="0">
                  <a:sym typeface="Symbol" pitchFamily="18" charset="2"/>
                </a:rPr>
                <a:t>H</a:t>
              </a:r>
              <a:r>
                <a:rPr kumimoji="0" lang="en-US" altLang="zh-CN" dirty="0">
                  <a:sym typeface="Symbol" pitchFamily="18" charset="2"/>
                </a:rPr>
                <a:t> = +90.25 kJmol</a:t>
              </a:r>
              <a:r>
                <a:rPr kumimoji="0" lang="en-US" altLang="zh-CN" baseline="30000" dirty="0">
                  <a:sym typeface="Symbol" pitchFamily="18" charset="2"/>
                </a:rPr>
                <a:t>1</a:t>
              </a:r>
              <a:r>
                <a:rPr kumimoji="0" lang="en-US" altLang="zh-CN" dirty="0">
                  <a:sym typeface="Symbol" pitchFamily="18" charset="2"/>
                </a:rPr>
                <a:t> </a:t>
              </a:r>
            </a:p>
          </p:txBody>
        </p:sp>
        <p:sp>
          <p:nvSpPr>
            <p:cNvPr id="790533" name="Text Box 5"/>
            <p:cNvSpPr txBox="1">
              <a:spLocks noChangeArrowheads="1"/>
            </p:cNvSpPr>
            <p:nvPr/>
          </p:nvSpPr>
          <p:spPr bwMode="auto">
            <a:xfrm>
              <a:off x="927" y="2491"/>
              <a:ext cx="396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tabLst>
                  <a:tab pos="3948113" algn="l"/>
                </a:tabLst>
                <a:defRPr/>
              </a:pPr>
              <a:r>
                <a:rPr kumimoji="0" lang="en-US" altLang="zh-CN" dirty="0"/>
                <a:t> NO(g) + ½O</a:t>
              </a:r>
              <a:r>
                <a:rPr kumimoji="0" lang="en-US" altLang="zh-CN" baseline="-25000" dirty="0"/>
                <a:t>2</a:t>
              </a:r>
              <a:r>
                <a:rPr kumimoji="0" lang="en-US" altLang="zh-CN" dirty="0"/>
                <a:t>(g) </a:t>
              </a:r>
              <a:r>
                <a:rPr kumimoji="0" lang="en-US" altLang="zh-CN" dirty="0">
                  <a:sym typeface="Symbol" pitchFamily="18" charset="2"/>
                </a:rPr>
                <a:t></a:t>
              </a:r>
              <a:r>
                <a:rPr kumimoji="0" lang="en-US" altLang="zh-CN" dirty="0"/>
                <a:t> NO</a:t>
              </a:r>
              <a:r>
                <a:rPr kumimoji="0" lang="en-US" altLang="zh-CN" baseline="-25000" dirty="0"/>
                <a:t>2</a:t>
              </a:r>
              <a:r>
                <a:rPr kumimoji="0" lang="en-US" altLang="zh-CN" dirty="0"/>
                <a:t>(g)   	</a:t>
              </a:r>
              <a:r>
                <a:rPr kumimoji="0" lang="en-US" altLang="zh-CN" dirty="0">
                  <a:sym typeface="Symbol" pitchFamily="18" charset="2"/>
                </a:rPr>
                <a:t></a:t>
              </a:r>
              <a:r>
                <a:rPr kumimoji="0" lang="en-US" altLang="zh-CN" i="1" dirty="0">
                  <a:sym typeface="Symbol" pitchFamily="18" charset="2"/>
                </a:rPr>
                <a:t>H</a:t>
              </a:r>
              <a:r>
                <a:rPr kumimoji="0" lang="en-US" altLang="zh-CN" dirty="0">
                  <a:sym typeface="Symbol" pitchFamily="18" charset="2"/>
                </a:rPr>
                <a:t> = 57.07 kJmol</a:t>
              </a:r>
              <a:r>
                <a:rPr kumimoji="0" lang="en-US" altLang="zh-CN" baseline="30000" dirty="0">
                  <a:sym typeface="Symbol" pitchFamily="18" charset="2"/>
                </a:rPr>
                <a:t>1</a:t>
              </a:r>
              <a:r>
                <a:rPr kumimoji="0" lang="en-US" altLang="zh-CN" dirty="0">
                  <a:sym typeface="Symbol" pitchFamily="18" charset="2"/>
                </a:rPr>
                <a:t> </a:t>
              </a:r>
            </a:p>
          </p:txBody>
        </p:sp>
      </p:grpSp>
      <p:sp>
        <p:nvSpPr>
          <p:cNvPr id="66564" name="Line 7"/>
          <p:cNvSpPr>
            <a:spLocks noChangeShapeType="1"/>
          </p:cNvSpPr>
          <p:nvPr/>
        </p:nvSpPr>
        <p:spPr bwMode="auto">
          <a:xfrm flipH="1">
            <a:off x="3938588" y="1244352"/>
            <a:ext cx="769937" cy="546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6565" name="Line 8"/>
          <p:cNvSpPr>
            <a:spLocks noChangeShapeType="1"/>
          </p:cNvSpPr>
          <p:nvPr/>
        </p:nvSpPr>
        <p:spPr bwMode="auto">
          <a:xfrm flipH="1">
            <a:off x="1609725" y="1790452"/>
            <a:ext cx="769938" cy="54610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790537" name="Picture 9" descr="FG07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27883" y="3068960"/>
            <a:ext cx="3240261" cy="36618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70" name="Line 13"/>
          <p:cNvSpPr>
            <a:spLocks noChangeShapeType="1"/>
          </p:cNvSpPr>
          <p:nvPr/>
        </p:nvSpPr>
        <p:spPr bwMode="auto">
          <a:xfrm>
            <a:off x="1195388" y="2439739"/>
            <a:ext cx="6261100" cy="0"/>
          </a:xfrm>
          <a:prstGeom prst="line">
            <a:avLst/>
          </a:prstGeom>
          <a:noFill/>
          <a:ln w="38100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1425" tIns="45712" rIns="91425" bIns="45712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2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CF768D16-0DB1-484A-A9DC-DDF3A1E8F4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016" y="179929"/>
            <a:ext cx="414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3200" b="1" dirty="0"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盖斯定律</a:t>
            </a:r>
          </a:p>
        </p:txBody>
      </p:sp>
    </p:spTree>
    <p:extLst>
      <p:ext uri="{BB962C8B-B14F-4D97-AF65-F5344CB8AC3E}">
        <p14:creationId xmlns:p14="http://schemas.microsoft.com/office/powerpoint/2010/main" val="35000460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586" name="Group 24"/>
          <p:cNvGrpSpPr>
            <a:grpSpLocks/>
          </p:cNvGrpSpPr>
          <p:nvPr/>
        </p:nvGrpSpPr>
        <p:grpSpPr bwMode="auto">
          <a:xfrm>
            <a:off x="553622" y="1100138"/>
            <a:ext cx="8410991" cy="1566863"/>
            <a:chOff x="687" y="285"/>
            <a:chExt cx="5457" cy="987"/>
          </a:xfrm>
        </p:grpSpPr>
        <p:sp>
          <p:nvSpPr>
            <p:cNvPr id="791555" name="Text Box 3"/>
            <p:cNvSpPr txBox="1">
              <a:spLocks noChangeArrowheads="1"/>
            </p:cNvSpPr>
            <p:nvPr/>
          </p:nvSpPr>
          <p:spPr bwMode="auto">
            <a:xfrm>
              <a:off x="789" y="981"/>
              <a:ext cx="511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tabLst>
                  <a:tab pos="3948113" algn="l"/>
                </a:tabLst>
                <a:defRPr/>
              </a:pPr>
              <a:r>
                <a:rPr kumimoji="0" lang="en-US" altLang="zh-CN" dirty="0">
                  <a:solidFill>
                    <a:srgbClr val="002060"/>
                  </a:solidFill>
                </a:rPr>
                <a:t>2Cu(s) +   O</a:t>
              </a:r>
              <a:r>
                <a:rPr kumimoji="0" lang="en-US" altLang="zh-CN" baseline="-25000" dirty="0">
                  <a:solidFill>
                    <a:srgbClr val="002060"/>
                  </a:solidFill>
                </a:rPr>
                <a:t>2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(g)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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 2CuO(s)   	       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</a:t>
              </a:r>
              <a:r>
                <a:rPr kumimoji="0" lang="en-US" altLang="zh-CN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kumimoji="0" lang="en-US" altLang="zh-CN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= 314 kJmol</a:t>
              </a:r>
              <a:r>
                <a:rPr kumimoji="0" lang="en-US" altLang="zh-CN" baseline="30000" dirty="0">
                  <a:solidFill>
                    <a:srgbClr val="002060"/>
                  </a:solidFill>
                  <a:sym typeface="Symbol" pitchFamily="18" charset="2"/>
                </a:rPr>
                <a:t>1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 </a:t>
              </a:r>
            </a:p>
          </p:txBody>
        </p:sp>
        <p:sp>
          <p:nvSpPr>
            <p:cNvPr id="791556" name="Text Box 4"/>
            <p:cNvSpPr txBox="1">
              <a:spLocks noChangeArrowheads="1"/>
            </p:cNvSpPr>
            <p:nvPr/>
          </p:nvSpPr>
          <p:spPr bwMode="auto">
            <a:xfrm>
              <a:off x="763" y="285"/>
              <a:ext cx="525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tabLst>
                  <a:tab pos="3948113" algn="l"/>
                </a:tabLst>
                <a:defRPr/>
              </a:pPr>
              <a:r>
                <a:rPr kumimoji="0" lang="en-US" altLang="zh-CN" dirty="0">
                  <a:solidFill>
                    <a:srgbClr val="002060"/>
                  </a:solidFill>
                </a:rPr>
                <a:t>2Cu(s) +   1/2O</a:t>
              </a:r>
              <a:r>
                <a:rPr kumimoji="0" lang="en-US" altLang="zh-CN" baseline="-25000" dirty="0">
                  <a:solidFill>
                    <a:srgbClr val="002060"/>
                  </a:solidFill>
                </a:rPr>
                <a:t>2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(g)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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 Cu</a:t>
              </a:r>
              <a:r>
                <a:rPr kumimoji="0" lang="en-US" altLang="zh-CN" baseline="-25000" dirty="0">
                  <a:solidFill>
                    <a:srgbClr val="002060"/>
                  </a:solidFill>
                </a:rPr>
                <a:t>2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O(s)   	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</a:t>
              </a:r>
              <a:r>
                <a:rPr kumimoji="0" lang="en-US" altLang="zh-CN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kumimoji="0" lang="en-US" altLang="zh-CN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= 169 kJmol</a:t>
              </a:r>
              <a:r>
                <a:rPr kumimoji="0" lang="en-US" altLang="zh-CN" baseline="30000" dirty="0">
                  <a:solidFill>
                    <a:srgbClr val="002060"/>
                  </a:solidFill>
                  <a:sym typeface="Symbol" pitchFamily="18" charset="2"/>
                </a:rPr>
                <a:t>1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 </a:t>
              </a:r>
            </a:p>
          </p:txBody>
        </p:sp>
        <p:sp>
          <p:nvSpPr>
            <p:cNvPr id="791557" name="Text Box 5"/>
            <p:cNvSpPr txBox="1">
              <a:spLocks noChangeArrowheads="1"/>
            </p:cNvSpPr>
            <p:nvPr/>
          </p:nvSpPr>
          <p:spPr bwMode="auto">
            <a:xfrm>
              <a:off x="763" y="573"/>
              <a:ext cx="5381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tabLst>
                  <a:tab pos="3948113" algn="l"/>
                </a:tabLst>
                <a:defRPr/>
              </a:pPr>
              <a:r>
                <a:rPr kumimoji="0" lang="en-US" altLang="zh-CN" dirty="0">
                  <a:solidFill>
                    <a:srgbClr val="002060"/>
                  </a:solidFill>
                </a:rPr>
                <a:t>Cu</a:t>
              </a:r>
              <a:r>
                <a:rPr kumimoji="0" lang="en-US" altLang="zh-CN" baseline="-25000" dirty="0">
                  <a:solidFill>
                    <a:srgbClr val="002060"/>
                  </a:solidFill>
                </a:rPr>
                <a:t>2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O(s) +  1/2O</a:t>
              </a:r>
              <a:r>
                <a:rPr kumimoji="0" lang="en-US" altLang="zh-CN" baseline="-25000" dirty="0">
                  <a:solidFill>
                    <a:srgbClr val="002060"/>
                  </a:solidFill>
                </a:rPr>
                <a:t>2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(g)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</a:t>
              </a:r>
              <a:r>
                <a:rPr kumimoji="0" lang="en-US" altLang="zh-CN" dirty="0">
                  <a:solidFill>
                    <a:srgbClr val="002060"/>
                  </a:solidFill>
                </a:rPr>
                <a:t> 2CuO(s)   	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</a:t>
              </a:r>
              <a:r>
                <a:rPr kumimoji="0" lang="en-US" altLang="zh-CN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kumimoji="0" lang="en-US" altLang="zh-CN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= 145 kJmol</a:t>
              </a:r>
              <a:r>
                <a:rPr kumimoji="0" lang="en-US" altLang="zh-CN" baseline="30000" dirty="0">
                  <a:solidFill>
                    <a:srgbClr val="002060"/>
                  </a:solidFill>
                  <a:sym typeface="Symbol" pitchFamily="18" charset="2"/>
                </a:rPr>
                <a:t>1</a:t>
              </a:r>
              <a:r>
                <a:rPr kumimoji="0" lang="en-US" altLang="zh-CN" dirty="0">
                  <a:solidFill>
                    <a:srgbClr val="002060"/>
                  </a:solidFill>
                  <a:sym typeface="Symbol" pitchFamily="18" charset="2"/>
                </a:rPr>
                <a:t> </a:t>
              </a:r>
            </a:p>
          </p:txBody>
        </p:sp>
        <p:sp>
          <p:nvSpPr>
            <p:cNvPr id="67606" name="Line 7"/>
            <p:cNvSpPr>
              <a:spLocks noChangeShapeType="1"/>
            </p:cNvSpPr>
            <p:nvPr/>
          </p:nvSpPr>
          <p:spPr bwMode="auto">
            <a:xfrm>
              <a:off x="687" y="936"/>
              <a:ext cx="4896" cy="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lIns="91425" tIns="45712" rIns="91425" bIns="45712"/>
            <a:lstStyle/>
            <a:p>
              <a:endParaRPr lang="zh-CN" altLang="en-US"/>
            </a:p>
          </p:txBody>
        </p:sp>
      </p:grpSp>
      <p:grpSp>
        <p:nvGrpSpPr>
          <p:cNvPr id="67587" name="Group 26"/>
          <p:cNvGrpSpPr>
            <a:grpSpLocks/>
          </p:cNvGrpSpPr>
          <p:nvPr/>
        </p:nvGrpSpPr>
        <p:grpSpPr bwMode="auto">
          <a:xfrm>
            <a:off x="1691680" y="2780928"/>
            <a:ext cx="5904656" cy="3810000"/>
            <a:chOff x="1200" y="1584"/>
            <a:chExt cx="3936" cy="2400"/>
          </a:xfrm>
        </p:grpSpPr>
        <p:sp>
          <p:nvSpPr>
            <p:cNvPr id="55300" name="Rectangle 8"/>
            <p:cNvSpPr>
              <a:spLocks noChangeArrowheads="1"/>
            </p:cNvSpPr>
            <p:nvPr/>
          </p:nvSpPr>
          <p:spPr bwMode="auto">
            <a:xfrm>
              <a:off x="1200" y="1584"/>
              <a:ext cx="3936" cy="2400"/>
            </a:xfrm>
            <a:prstGeom prst="rect">
              <a:avLst/>
            </a:prstGeom>
            <a:solidFill>
              <a:srgbClr val="66FF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1425" tIns="45712" rIns="91425" bIns="45712" anchor="ctr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1" name="Line 9"/>
            <p:cNvSpPr>
              <a:spLocks noChangeShapeType="1"/>
            </p:cNvSpPr>
            <p:nvPr/>
          </p:nvSpPr>
          <p:spPr bwMode="auto">
            <a:xfrm>
              <a:off x="1680" y="1824"/>
              <a:ext cx="206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2" name="Line 10"/>
            <p:cNvSpPr>
              <a:spLocks noChangeShapeType="1"/>
            </p:cNvSpPr>
            <p:nvPr/>
          </p:nvSpPr>
          <p:spPr bwMode="auto">
            <a:xfrm>
              <a:off x="1680" y="3744"/>
              <a:ext cx="2064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round/>
              <a:headEnd/>
              <a:tailEnd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3" name="Line 11"/>
            <p:cNvSpPr>
              <a:spLocks noChangeShapeType="1"/>
            </p:cNvSpPr>
            <p:nvPr/>
          </p:nvSpPr>
          <p:spPr bwMode="auto">
            <a:xfrm>
              <a:off x="1872" y="1872"/>
              <a:ext cx="0" cy="182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4" name="Line 12"/>
            <p:cNvSpPr>
              <a:spLocks noChangeShapeType="1"/>
            </p:cNvSpPr>
            <p:nvPr/>
          </p:nvSpPr>
          <p:spPr bwMode="auto">
            <a:xfrm flipV="1">
              <a:off x="1344" y="2400"/>
              <a:ext cx="0" cy="432"/>
            </a:xfrm>
            <a:prstGeom prst="line">
              <a:avLst/>
            </a:prstGeom>
            <a:noFill/>
            <a:ln w="38100">
              <a:solidFill>
                <a:schemeClr val="bg2"/>
              </a:solidFill>
              <a:round/>
              <a:headEnd/>
              <a:tailEnd type="triangle" w="med" len="med"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5" name="Text Box 13"/>
            <p:cNvSpPr txBox="1">
              <a:spLocks noChangeArrowheads="1"/>
            </p:cNvSpPr>
            <p:nvPr/>
          </p:nvSpPr>
          <p:spPr bwMode="auto">
            <a:xfrm>
              <a:off x="1218" y="2802"/>
              <a:ext cx="287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lIns="91425" tIns="45712" rIns="91425" bIns="45712">
              <a:spAutoFit/>
            </a:bodyPr>
            <a:lstStyle>
              <a:lvl1pPr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eaLnBrk="0" hangingPunct="0"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i="1">
                  <a:solidFill>
                    <a:srgbClr val="1919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</a:rPr>
                <a:t>H</a:t>
              </a:r>
            </a:p>
          </p:txBody>
        </p:sp>
        <p:sp>
          <p:nvSpPr>
            <p:cNvPr id="55306" name="Text Box 14"/>
            <p:cNvSpPr txBox="1">
              <a:spLocks noChangeArrowheads="1"/>
            </p:cNvSpPr>
            <p:nvPr/>
          </p:nvSpPr>
          <p:spPr bwMode="auto">
            <a:xfrm>
              <a:off x="1536" y="2611"/>
              <a:ext cx="1633" cy="174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</a:t>
              </a:r>
              <a:r>
                <a:rPr kumimoji="0" lang="en-US" altLang="zh-CN" sz="1800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H</a:t>
              </a:r>
              <a:r>
                <a:rPr kumimoji="0" lang="en-US" altLang="zh-CN" sz="1800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r>
                <a:rPr kumimoji="0" lang="en-US" altLang="zh-CN" sz="1800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 </a:t>
              </a: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 314 kJmol</a:t>
              </a:r>
              <a:r>
                <a:rPr lang="en-US" altLang="zh-CN" sz="1800" baseline="300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1</a:t>
              </a:r>
              <a:endParaRPr lang="en-US" altLang="zh-CN" sz="1800" baseline="30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7" name="Line 15"/>
            <p:cNvSpPr>
              <a:spLocks noChangeShapeType="1"/>
            </p:cNvSpPr>
            <p:nvPr/>
          </p:nvSpPr>
          <p:spPr bwMode="auto">
            <a:xfrm>
              <a:off x="2790" y="2940"/>
              <a:ext cx="949" cy="0"/>
            </a:xfrm>
            <a:prstGeom prst="line">
              <a:avLst/>
            </a:prstGeom>
            <a:noFill/>
            <a:ln w="28575">
              <a:solidFill>
                <a:schemeClr val="bg2"/>
              </a:solidFill>
              <a:prstDash val="dash"/>
              <a:round/>
              <a:headEnd/>
              <a:tailEnd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8" name="Line 16"/>
            <p:cNvSpPr>
              <a:spLocks noChangeShapeType="1"/>
            </p:cNvSpPr>
            <p:nvPr/>
          </p:nvSpPr>
          <p:spPr bwMode="auto">
            <a:xfrm>
              <a:off x="2928" y="1854"/>
              <a:ext cx="0" cy="1056"/>
            </a:xfrm>
            <a:prstGeom prst="line">
              <a:avLst/>
            </a:prstGeom>
            <a:noFill/>
            <a:ln w="38100">
              <a:solidFill>
                <a:srgbClr val="006400"/>
              </a:solidFill>
              <a:round/>
              <a:headEnd/>
              <a:tailEnd type="triangle" w="med" len="med"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09" name="Line 17"/>
            <p:cNvSpPr>
              <a:spLocks noChangeShapeType="1"/>
            </p:cNvSpPr>
            <p:nvPr/>
          </p:nvSpPr>
          <p:spPr bwMode="auto">
            <a:xfrm>
              <a:off x="3169" y="2967"/>
              <a:ext cx="0" cy="759"/>
            </a:xfrm>
            <a:prstGeom prst="line">
              <a:avLst/>
            </a:prstGeom>
            <a:noFill/>
            <a:ln w="38100">
              <a:solidFill>
                <a:schemeClr val="accent2">
                  <a:lumMod val="75000"/>
                </a:schemeClr>
              </a:solidFill>
              <a:round/>
              <a:headEnd/>
              <a:tailEnd type="triangle" w="med" len="med"/>
            </a:ln>
          </p:spPr>
          <p:txBody>
            <a:bodyPr wrap="none" lIns="91425" tIns="45712" rIns="91425" bIns="45712"/>
            <a:lstStyle/>
            <a:p>
              <a:pPr>
                <a:defRPr/>
              </a:pPr>
              <a:endParaRPr lang="zh-CN" altLang="en-US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55310" name="Text Box 18"/>
            <p:cNvSpPr txBox="1">
              <a:spLocks noChangeArrowheads="1"/>
            </p:cNvSpPr>
            <p:nvPr/>
          </p:nvSpPr>
          <p:spPr bwMode="auto">
            <a:xfrm>
              <a:off x="3017" y="2338"/>
              <a:ext cx="1488" cy="174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</a:t>
              </a:r>
              <a:r>
                <a:rPr kumimoji="0" lang="en-US" altLang="zh-CN" sz="1800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sz="1800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kumimoji="0" lang="en-US" altLang="zh-CN" sz="1800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</a:t>
              </a: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 169 kJmol</a:t>
              </a:r>
              <a:r>
                <a:rPr lang="en-US" altLang="zh-CN" sz="1800" baseline="300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1</a:t>
              </a:r>
              <a:endParaRPr lang="en-US" altLang="zh-CN" sz="1800" baseline="30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11" name="Text Box 19"/>
            <p:cNvSpPr txBox="1">
              <a:spLocks noChangeArrowheads="1"/>
            </p:cNvSpPr>
            <p:nvPr/>
          </p:nvSpPr>
          <p:spPr bwMode="auto">
            <a:xfrm>
              <a:off x="3264" y="3283"/>
              <a:ext cx="1632" cy="174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</a:t>
              </a:r>
              <a:r>
                <a:rPr kumimoji="0" lang="en-US" altLang="zh-CN" sz="1800" i="1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</a:t>
              </a:r>
              <a:r>
                <a:rPr kumimoji="0" lang="en-US" altLang="zh-CN" sz="1800" i="1" spc="-1500" baseline="-25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kumimoji="0" lang="en-US" altLang="zh-CN" sz="1800" spc="-300" dirty="0">
                  <a:latin typeface="Arial" panose="020B0604020202020204" pitchFamily="34" charset="0"/>
                  <a:cs typeface="Arial" panose="020B0604020202020204" pitchFamily="34" charset="0"/>
                </a:rPr>
                <a:t>  </a:t>
              </a:r>
              <a:r>
                <a:rPr kumimoji="0"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⊖</a:t>
              </a:r>
              <a:r>
                <a:rPr lang="en-US" altLang="zh-CN" sz="1800" spc="-300" baseline="30000" dirty="0">
                  <a:solidFill>
                    <a:schemeClr val="accent2">
                      <a:lumMod val="50000"/>
                    </a:schemeClr>
                  </a:solidFill>
                </a:rPr>
                <a:t>  </a:t>
              </a:r>
              <a:r>
                <a:rPr lang="en-US" altLang="zh-CN" sz="18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 145 kJmol</a:t>
              </a:r>
              <a:r>
                <a:rPr lang="en-US" altLang="zh-CN" sz="1800" baseline="30000" dirty="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1</a:t>
              </a:r>
              <a:endParaRPr lang="en-US" altLang="zh-CN" sz="1800" baseline="30000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12" name="Text Box 20"/>
            <p:cNvSpPr txBox="1">
              <a:spLocks noChangeArrowheads="1"/>
            </p:cNvSpPr>
            <p:nvPr/>
          </p:nvSpPr>
          <p:spPr bwMode="auto">
            <a:xfrm>
              <a:off x="3791" y="1728"/>
              <a:ext cx="1009" cy="4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r>
                <a:rPr lang="zh-CN" altLang="en-US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状态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I</a:t>
              </a:r>
            </a:p>
            <a:p>
              <a:pPr>
                <a:defRPr/>
              </a:pP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2Cu(s) + O</a:t>
              </a:r>
              <a:r>
                <a:rPr lang="en-US" altLang="zh-CN" sz="2000" baseline="-25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2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(g)</a:t>
              </a:r>
              <a:endParaRPr lang="en-US" altLang="zh-CN" sz="2000" baseline="300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13" name="Text Box 21"/>
            <p:cNvSpPr txBox="1">
              <a:spLocks noChangeArrowheads="1"/>
            </p:cNvSpPr>
            <p:nvPr/>
          </p:nvSpPr>
          <p:spPr bwMode="auto">
            <a:xfrm>
              <a:off x="3791" y="2736"/>
              <a:ext cx="1345" cy="4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r>
                <a:rPr lang="zh-CN" altLang="en-US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状态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III</a:t>
              </a:r>
            </a:p>
            <a:p>
              <a:pPr>
                <a:defRPr/>
              </a:pP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Cu</a:t>
              </a:r>
              <a:r>
                <a:rPr lang="en-US" altLang="zh-CN" sz="2000" baseline="-25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2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O(s) + 1/2O</a:t>
              </a:r>
              <a:r>
                <a:rPr lang="en-US" altLang="zh-CN" sz="2000" baseline="-25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2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(g)</a:t>
              </a:r>
              <a:endParaRPr lang="en-US" altLang="zh-CN" sz="2000" baseline="300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314" name="Text Box 22"/>
            <p:cNvSpPr txBox="1">
              <a:spLocks noChangeArrowheads="1"/>
            </p:cNvSpPr>
            <p:nvPr/>
          </p:nvSpPr>
          <p:spPr bwMode="auto">
            <a:xfrm>
              <a:off x="3791" y="3552"/>
              <a:ext cx="714" cy="432"/>
            </a:xfrm>
            <a:prstGeom prst="rect">
              <a:avLst/>
            </a:prstGeom>
            <a:solidFill>
              <a:srgbClr val="66FFFF"/>
            </a:solidFill>
            <a:ln w="9525">
              <a:noFill/>
              <a:miter lim="800000"/>
              <a:headEnd/>
              <a:tailEnd/>
            </a:ln>
          </p:spPr>
          <p:txBody>
            <a:bodyPr lIns="0" tIns="0" rIns="0" bIns="0"/>
            <a:lstStyle/>
            <a:p>
              <a:pPr>
                <a:defRPr/>
              </a:pPr>
              <a:r>
                <a:rPr lang="zh-CN" altLang="en-US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状态</a:t>
              </a: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II</a:t>
              </a:r>
            </a:p>
            <a:p>
              <a:pPr>
                <a:defRPr/>
              </a:pPr>
              <a:r>
                <a:rPr lang="en-US" altLang="zh-CN" sz="2000">
                  <a:solidFill>
                    <a:schemeClr val="accent2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sym typeface="Symbol" pitchFamily="18" charset="2"/>
                </a:rPr>
                <a:t>2CuO(s)</a:t>
              </a:r>
              <a:endParaRPr lang="en-US" altLang="zh-CN" sz="2000" baseline="3000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23" name="矩形 22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27" name="Rectangle 2">
            <a:extLst>
              <a:ext uri="{FF2B5EF4-FFF2-40B4-BE49-F238E27FC236}">
                <a16:creationId xmlns:a16="http://schemas.microsoft.com/office/drawing/2014/main" id="{8C4CE98F-3D8A-6A48-8B78-4C2524103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6016" y="179929"/>
            <a:ext cx="4140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zh-CN" sz="3200" b="1" dirty="0">
                <a:solidFill>
                  <a:srgbClr val="26262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盖斯定律</a:t>
            </a:r>
          </a:p>
        </p:txBody>
      </p:sp>
    </p:spTree>
    <p:extLst>
      <p:ext uri="{BB962C8B-B14F-4D97-AF65-F5344CB8AC3E}">
        <p14:creationId xmlns:p14="http://schemas.microsoft.com/office/powerpoint/2010/main" val="1306366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EC5AC2DF-FDD9-3A4D-9BDE-9A694848A2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F08F2D4F-550C-A442-8FC7-F83C6B9710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1057" y="4213679"/>
            <a:ext cx="1572128" cy="57826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rPr>
              <a:t>加热大气</a:t>
            </a:r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3DB86E9B-CEEC-AE49-87C6-D967B169C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9643" y="5426455"/>
            <a:ext cx="1663566" cy="457284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rPr>
              <a:t>加热海洋</a:t>
            </a:r>
          </a:p>
        </p:txBody>
      </p:sp>
      <p:sp>
        <p:nvSpPr>
          <p:cNvPr id="5" name="Oval 8">
            <a:extLst>
              <a:ext uri="{FF2B5EF4-FFF2-40B4-BE49-F238E27FC236}">
                <a16:creationId xmlns:a16="http://schemas.microsoft.com/office/drawing/2014/main" id="{4B6FE14A-7739-4944-9253-C4AB9FCCB8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0354" y="1311722"/>
            <a:ext cx="2449512" cy="712787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光电转换</a:t>
            </a:r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33E065B-FADD-5841-82CF-D41FB1B71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7214" y="401387"/>
            <a:ext cx="2449512" cy="712787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光热转换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71D0C30-65E8-DC47-B9B2-7421E848EB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0825" y="4312872"/>
            <a:ext cx="1020763" cy="4460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风能</a:t>
            </a:r>
          </a:p>
        </p:txBody>
      </p:sp>
      <p:grpSp>
        <p:nvGrpSpPr>
          <p:cNvPr id="8" name="Group 11">
            <a:extLst>
              <a:ext uri="{FF2B5EF4-FFF2-40B4-BE49-F238E27FC236}">
                <a16:creationId xmlns:a16="http://schemas.microsoft.com/office/drawing/2014/main" id="{21615737-AC67-F648-8FD7-2C803FDFDFB8}"/>
              </a:ext>
            </a:extLst>
          </p:cNvPr>
          <p:cNvGrpSpPr>
            <a:grpSpLocks/>
          </p:cNvGrpSpPr>
          <p:nvPr/>
        </p:nvGrpSpPr>
        <p:grpSpPr bwMode="auto">
          <a:xfrm>
            <a:off x="4218010" y="5315670"/>
            <a:ext cx="4895850" cy="981075"/>
            <a:chOff x="2154" y="3702"/>
            <a:chExt cx="2177" cy="500"/>
          </a:xfrm>
        </p:grpSpPr>
        <p:sp>
          <p:nvSpPr>
            <p:cNvPr id="9" name="Rectangle 12">
              <a:extLst>
                <a:ext uri="{FF2B5EF4-FFF2-40B4-BE49-F238E27FC236}">
                  <a16:creationId xmlns:a16="http://schemas.microsoft.com/office/drawing/2014/main" id="{DAACC208-063A-C743-8F07-0885A07941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702"/>
              <a:ext cx="635" cy="22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潮汐能</a:t>
              </a:r>
            </a:p>
          </p:txBody>
        </p:sp>
        <p:sp>
          <p:nvSpPr>
            <p:cNvPr id="10" name="Rectangle 13">
              <a:extLst>
                <a:ext uri="{FF2B5EF4-FFF2-40B4-BE49-F238E27FC236}">
                  <a16:creationId xmlns:a16="http://schemas.microsoft.com/office/drawing/2014/main" id="{BA2135B3-7938-E642-919F-65139476A8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0" y="3702"/>
              <a:ext cx="590" cy="227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海浪能</a:t>
              </a:r>
            </a:p>
          </p:txBody>
        </p:sp>
        <p:sp>
          <p:nvSpPr>
            <p:cNvPr id="11" name="Rectangle 14">
              <a:extLst>
                <a:ext uri="{FF2B5EF4-FFF2-40B4-BE49-F238E27FC236}">
                  <a16:creationId xmlns:a16="http://schemas.microsoft.com/office/drawing/2014/main" id="{CC4BB499-C570-4540-A139-2BBCEC752B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702"/>
              <a:ext cx="725" cy="22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海流能</a:t>
              </a:r>
            </a:p>
          </p:txBody>
        </p:sp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B5827F59-4163-0C40-9062-E2C77829D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4" y="3974"/>
              <a:ext cx="1043" cy="226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海水温差能</a:t>
              </a:r>
            </a:p>
          </p:txBody>
        </p:sp>
        <p:sp>
          <p:nvSpPr>
            <p:cNvPr id="13" name="Rectangle 16">
              <a:extLst>
                <a:ext uri="{FF2B5EF4-FFF2-40B4-BE49-F238E27FC236}">
                  <a16:creationId xmlns:a16="http://schemas.microsoft.com/office/drawing/2014/main" id="{31315EBF-139A-444D-96CB-4CCFE5E4F0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43" y="3974"/>
              <a:ext cx="499" cy="228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水能</a:t>
              </a:r>
            </a:p>
          </p:txBody>
        </p:sp>
      </p:grpSp>
      <p:sp>
        <p:nvSpPr>
          <p:cNvPr id="14" name="Rectangle 17">
            <a:extLst>
              <a:ext uri="{FF2B5EF4-FFF2-40B4-BE49-F238E27FC236}">
                <a16:creationId xmlns:a16="http://schemas.microsoft.com/office/drawing/2014/main" id="{22646A31-BB62-3641-AAD0-822699A0C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7937" y="2307138"/>
            <a:ext cx="1859998" cy="908634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古生物固定</a:t>
            </a:r>
            <a:endParaRPr lang="en-US" altLang="zh-CN" sz="2400" b="1" dirty="0">
              <a:latin typeface="Arial" panose="020B0604020202020204" pitchFamily="34" charset="0"/>
              <a:ea typeface="楷体_GB2312" pitchFamily="49" charset="-122"/>
            </a:endParaRPr>
          </a:p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的太阳能</a:t>
            </a:r>
          </a:p>
        </p:txBody>
      </p:sp>
      <p:sp>
        <p:nvSpPr>
          <p:cNvPr id="15" name="AutoShape 18">
            <a:extLst>
              <a:ext uri="{FF2B5EF4-FFF2-40B4-BE49-F238E27FC236}">
                <a16:creationId xmlns:a16="http://schemas.microsoft.com/office/drawing/2014/main" id="{5AD5036D-28F7-7D41-9D54-372773EDF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13185" y="5604595"/>
            <a:ext cx="611187" cy="176213"/>
          </a:xfrm>
          <a:prstGeom prst="rightArrow">
            <a:avLst>
              <a:gd name="adj1" fmla="val 50000"/>
              <a:gd name="adj2" fmla="val 86711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AutoShape 19">
            <a:extLst>
              <a:ext uri="{FF2B5EF4-FFF2-40B4-BE49-F238E27FC236}">
                <a16:creationId xmlns:a16="http://schemas.microsoft.com/office/drawing/2014/main" id="{5223554B-C23B-7D46-801B-C36526DC0A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20328" y="4472122"/>
            <a:ext cx="611187" cy="176213"/>
          </a:xfrm>
          <a:prstGeom prst="rightArrow">
            <a:avLst>
              <a:gd name="adj1" fmla="val 50000"/>
              <a:gd name="adj2" fmla="val 86711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Rectangle 23">
            <a:extLst>
              <a:ext uri="{FF2B5EF4-FFF2-40B4-BE49-F238E27FC236}">
                <a16:creationId xmlns:a16="http://schemas.microsoft.com/office/drawing/2014/main" id="{330EEE91-054A-2D42-BB40-B1338BD8E9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8526" y="1367913"/>
            <a:ext cx="2558005" cy="5349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rPr>
              <a:t>人工利用太阳能</a:t>
            </a:r>
          </a:p>
        </p:txBody>
      </p:sp>
      <p:sp>
        <p:nvSpPr>
          <p:cNvPr id="21" name="Rectangle 24">
            <a:extLst>
              <a:ext uri="{FF2B5EF4-FFF2-40B4-BE49-F238E27FC236}">
                <a16:creationId xmlns:a16="http://schemas.microsoft.com/office/drawing/2014/main" id="{163E7D25-C5B5-DA4E-BB37-BD0AB95A82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5050" y="2970064"/>
            <a:ext cx="1601961" cy="446088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rgbClr val="6600FF"/>
                </a:solidFill>
                <a:latin typeface="Arial" panose="020B0604020202020204" pitchFamily="34" charset="0"/>
                <a:ea typeface="楷体_GB2312" pitchFamily="49" charset="-122"/>
              </a:rPr>
              <a:t>光合作用</a:t>
            </a: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31E2C48-4415-5A4B-B9D2-7827D28581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38" y="2108687"/>
            <a:ext cx="1168881" cy="35718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煤炭</a:t>
            </a: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E23B431B-99E6-9147-8B3A-1A4047E098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5638" y="2547025"/>
            <a:ext cx="1116987" cy="377869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石油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5F9056CF-7D40-504A-B0C6-C26A820B27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1035" y="3035807"/>
            <a:ext cx="1323975" cy="442912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天然气</a:t>
            </a:r>
          </a:p>
        </p:txBody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FDFA44E0-865D-7C4A-9A3D-17DA96B68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2966" y="3609767"/>
            <a:ext cx="1776548" cy="496619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latin typeface="Arial" panose="020B0604020202020204" pitchFamily="34" charset="0"/>
                <a:ea typeface="楷体_GB2312" pitchFamily="49" charset="-122"/>
              </a:rPr>
              <a:t>生物质能</a:t>
            </a:r>
          </a:p>
        </p:txBody>
      </p:sp>
      <p:sp>
        <p:nvSpPr>
          <p:cNvPr id="31" name="AutoShape 34">
            <a:extLst>
              <a:ext uri="{FF2B5EF4-FFF2-40B4-BE49-F238E27FC236}">
                <a16:creationId xmlns:a16="http://schemas.microsoft.com/office/drawing/2014/main" id="{0E7FD505-C866-5D43-9DFD-D853F439D256}"/>
              </a:ext>
            </a:extLst>
          </p:cNvPr>
          <p:cNvSpPr>
            <a:spLocks noChangeArrowheads="1"/>
          </p:cNvSpPr>
          <p:nvPr/>
        </p:nvSpPr>
        <p:spPr bwMode="auto">
          <a:xfrm rot="19998450">
            <a:off x="4430630" y="1059062"/>
            <a:ext cx="1715312" cy="1298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3" name="Oval 36">
            <a:extLst>
              <a:ext uri="{FF2B5EF4-FFF2-40B4-BE49-F238E27FC236}">
                <a16:creationId xmlns:a16="http://schemas.microsoft.com/office/drawing/2014/main" id="{47995FAD-C00C-304F-8D2E-7C01FB4F0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52868"/>
            <a:ext cx="1726560" cy="753342"/>
          </a:xfrm>
          <a:prstGeom prst="ellipse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2400" b="1" dirty="0">
                <a:solidFill>
                  <a:srgbClr val="FF33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楷体_GB2312" pitchFamily="49" charset="-122"/>
              </a:rPr>
              <a:t>太阳辐射</a:t>
            </a:r>
          </a:p>
        </p:txBody>
      </p:sp>
      <p:sp>
        <p:nvSpPr>
          <p:cNvPr id="38" name="Text Box 41">
            <a:extLst>
              <a:ext uri="{FF2B5EF4-FFF2-40B4-BE49-F238E27FC236}">
                <a16:creationId xmlns:a16="http://schemas.microsoft.com/office/drawing/2014/main" id="{AE8B8B09-9B59-4247-A77F-48B48CEFB2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2288" y="194023"/>
            <a:ext cx="310854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>
            <a:spAutoFit/>
          </a:bodyPr>
          <a:lstStyle/>
          <a:p>
            <a:r>
              <a:rPr lang="zh-CN" altLang="en-US" sz="2800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太阳能的利用方式</a:t>
            </a:r>
          </a:p>
        </p:txBody>
      </p:sp>
      <p:sp>
        <p:nvSpPr>
          <p:cNvPr id="39" name="AutoShape 34">
            <a:extLst>
              <a:ext uri="{FF2B5EF4-FFF2-40B4-BE49-F238E27FC236}">
                <a16:creationId xmlns:a16="http://schemas.microsoft.com/office/drawing/2014/main" id="{79339C01-171C-2D4F-84D5-5573ECEE22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1648" y="1620438"/>
            <a:ext cx="1715312" cy="1298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左大括号 40">
            <a:extLst>
              <a:ext uri="{FF2B5EF4-FFF2-40B4-BE49-F238E27FC236}">
                <a16:creationId xmlns:a16="http://schemas.microsoft.com/office/drawing/2014/main" id="{D161AD43-8FB5-EA44-BDDC-21166149D59A}"/>
              </a:ext>
            </a:extLst>
          </p:cNvPr>
          <p:cNvSpPr/>
          <p:nvPr/>
        </p:nvSpPr>
        <p:spPr bwMode="auto">
          <a:xfrm>
            <a:off x="1654450" y="1685369"/>
            <a:ext cx="560612" cy="3960101"/>
          </a:xfrm>
          <a:prstGeom prst="leftBrace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3" name="AutoShape 34">
            <a:extLst>
              <a:ext uri="{FF2B5EF4-FFF2-40B4-BE49-F238E27FC236}">
                <a16:creationId xmlns:a16="http://schemas.microsoft.com/office/drawing/2014/main" id="{87D575EF-E4AA-944F-A613-607ACE87337F}"/>
              </a:ext>
            </a:extLst>
          </p:cNvPr>
          <p:cNvSpPr>
            <a:spLocks noChangeArrowheads="1"/>
          </p:cNvSpPr>
          <p:nvPr/>
        </p:nvSpPr>
        <p:spPr bwMode="auto">
          <a:xfrm rot="922520">
            <a:off x="5106105" y="2440201"/>
            <a:ext cx="1715312" cy="1298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" name="AutoShape 34">
            <a:extLst>
              <a:ext uri="{FF2B5EF4-FFF2-40B4-BE49-F238E27FC236}">
                <a16:creationId xmlns:a16="http://schemas.microsoft.com/office/drawing/2014/main" id="{8A528F38-16F5-A747-8036-43413E7BF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2624" y="2709425"/>
            <a:ext cx="1715312" cy="1298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AutoShape 34">
            <a:extLst>
              <a:ext uri="{FF2B5EF4-FFF2-40B4-BE49-F238E27FC236}">
                <a16:creationId xmlns:a16="http://schemas.microsoft.com/office/drawing/2014/main" id="{45E1DC2C-25CF-5347-9765-4D95C7917EEC}"/>
              </a:ext>
            </a:extLst>
          </p:cNvPr>
          <p:cNvSpPr>
            <a:spLocks noChangeArrowheads="1"/>
          </p:cNvSpPr>
          <p:nvPr/>
        </p:nvSpPr>
        <p:spPr bwMode="auto">
          <a:xfrm rot="20686084">
            <a:off x="5129740" y="2988124"/>
            <a:ext cx="1715312" cy="129863"/>
          </a:xfrm>
          <a:prstGeom prst="rightArrow">
            <a:avLst>
              <a:gd name="adj1" fmla="val 50000"/>
              <a:gd name="adj2" fmla="val 202667"/>
            </a:avLst>
          </a:prstGeom>
          <a:solidFill>
            <a:srgbClr val="FF66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左大括号 45">
            <a:extLst>
              <a:ext uri="{FF2B5EF4-FFF2-40B4-BE49-F238E27FC236}">
                <a16:creationId xmlns:a16="http://schemas.microsoft.com/office/drawing/2014/main" id="{2F70C1A2-CA62-EA4A-B5FD-E474E0E4B06B}"/>
              </a:ext>
            </a:extLst>
          </p:cNvPr>
          <p:cNvSpPr/>
          <p:nvPr/>
        </p:nvSpPr>
        <p:spPr bwMode="auto">
          <a:xfrm>
            <a:off x="3683540" y="2420758"/>
            <a:ext cx="342381" cy="1467936"/>
          </a:xfrm>
          <a:prstGeom prst="leftBrace">
            <a:avLst/>
          </a:prstGeom>
          <a:noFill/>
          <a:ln w="57150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D98FBC0-CE9C-A846-B9A3-63B26EA3FCD5}"/>
              </a:ext>
            </a:extLst>
          </p:cNvPr>
          <p:cNvSpPr txBox="1"/>
          <p:nvPr/>
        </p:nvSpPr>
        <p:spPr>
          <a:xfrm>
            <a:off x="40465" y="3991958"/>
            <a:ext cx="1762213" cy="960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1.2×10</a:t>
            </a:r>
            <a:r>
              <a:rPr kumimoji="1" lang="en-US" altLang="zh-CN" sz="2000" baseline="30000" dirty="0"/>
              <a:t>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TW</a:t>
            </a:r>
            <a:r>
              <a:rPr lang="en-US" altLang="zh-CN" sz="2000" dirty="0"/>
              <a:t>/s</a:t>
            </a:r>
            <a:endParaRPr kumimoji="1" lang="en-US" altLang="zh-CN" sz="2000" dirty="0"/>
          </a:p>
          <a:p>
            <a:pPr algn="ctr">
              <a:lnSpc>
                <a:spcPct val="150000"/>
              </a:lnSpc>
            </a:pPr>
            <a:r>
              <a:rPr kumimoji="1" lang="en-US" altLang="zh-CN" sz="2000" dirty="0"/>
              <a:t>TW=10</a:t>
            </a:r>
            <a:r>
              <a:rPr kumimoji="1" lang="en-US" altLang="zh-CN" sz="2000" baseline="30000" dirty="0"/>
              <a:t>12 </a:t>
            </a:r>
            <a:r>
              <a:rPr lang="en-US" altLang="zh-CN" sz="2000" dirty="0"/>
              <a:t>W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909350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2EB6B7DB-FD9A-3845-B0DA-1CB9A6CFEBA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3" name="AutoShape 6">
            <a:extLst>
              <a:ext uri="{FF2B5EF4-FFF2-40B4-BE49-F238E27FC236}">
                <a16:creationId xmlns:a16="http://schemas.microsoft.com/office/drawing/2014/main" id="{264783D2-C4AB-4C49-ACE6-559C6BD635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98476" y="3068960"/>
            <a:ext cx="6552728" cy="1224136"/>
          </a:xfrm>
          <a:prstGeom prst="cloudCallout">
            <a:avLst>
              <a:gd name="adj1" fmla="val 13322"/>
              <a:gd name="adj2" fmla="val -48384"/>
            </a:avLst>
          </a:prstGeom>
          <a:gradFill rotWithShape="0">
            <a:gsLst>
              <a:gs pos="0">
                <a:srgbClr val="66FFFF"/>
              </a:gs>
              <a:gs pos="50000">
                <a:srgbClr val="66FFFF">
                  <a:gamma/>
                  <a:tint val="0"/>
                  <a:invGamma/>
                </a:srgbClr>
              </a:gs>
              <a:gs pos="100000">
                <a:srgbClr val="66FFFF"/>
              </a:gs>
            </a:gsLst>
            <a:lin ang="5400000" scaled="1"/>
          </a:gra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pPr algn="ctr">
              <a:defRPr/>
            </a:pPr>
            <a:endParaRPr kumimoji="0" lang="zh-CN" altLang="zh-CN" sz="160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51383CD1-6550-E74E-8740-5AD3B0D49B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16103" y="3500759"/>
            <a:ext cx="4759226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kumimoji="0"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C (</a:t>
            </a:r>
            <a:r>
              <a:rPr kumimoji="0"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石墨</a:t>
            </a:r>
            <a:r>
              <a:rPr kumimoji="0"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 → C (</a:t>
            </a:r>
            <a:r>
              <a:rPr kumimoji="0" lang="zh-CN" altLang="en-US" sz="32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金刚石</a:t>
            </a:r>
            <a:r>
              <a:rPr kumimoji="0" lang="en-US" altLang="zh-CN" sz="3200" dirty="0">
                <a:solidFill>
                  <a:srgbClr val="0000F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</a:p>
        </p:txBody>
      </p:sp>
      <p:sp>
        <p:nvSpPr>
          <p:cNvPr id="5" name="Text Box 8">
            <a:extLst>
              <a:ext uri="{FF2B5EF4-FFF2-40B4-BE49-F238E27FC236}">
                <a16:creationId xmlns:a16="http://schemas.microsoft.com/office/drawing/2014/main" id="{F5B347F3-B862-5547-9854-297EEF7319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0512" y="2360935"/>
            <a:ext cx="1547335" cy="17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sz="10600" dirty="0">
                <a:solidFill>
                  <a:srgbClr val="FF33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？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761DA25-6F39-6045-A178-26D3A12CFB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760" y="5229200"/>
            <a:ext cx="8892480" cy="981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rgbClr val="66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rgbClr val="99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zh-CN" altLang="zh-CN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写出石墨变成金刚石的热化学</a:t>
            </a:r>
            <a:r>
              <a:rPr lang="zh-CN" altLang="en-US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方程式</a:t>
            </a:r>
            <a:r>
              <a:rPr lang="zh-CN" altLang="zh-CN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(25℃,101kPa时)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B75BE61-CDC4-0049-95CA-255B3E0FFADF}"/>
              </a:ext>
            </a:extLst>
          </p:cNvPr>
          <p:cNvGrpSpPr/>
          <p:nvPr/>
        </p:nvGrpSpPr>
        <p:grpSpPr>
          <a:xfrm>
            <a:off x="5724128" y="739258"/>
            <a:ext cx="2587986" cy="1673459"/>
            <a:chOff x="1695982" y="319292"/>
            <a:chExt cx="2587986" cy="1673459"/>
          </a:xfrm>
        </p:grpSpPr>
        <p:pic>
          <p:nvPicPr>
            <p:cNvPr id="7" name="Picture 12" descr="http://www.21gem.com/ags/ags-d/d-mz/0-2b.jpg">
              <a:extLst>
                <a:ext uri="{FF2B5EF4-FFF2-40B4-BE49-F238E27FC236}">
                  <a16:creationId xmlns:a16="http://schemas.microsoft.com/office/drawing/2014/main" id="{DCF792BE-E010-C241-88B2-95D02AD03E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5982" y="324296"/>
              <a:ext cx="1147826" cy="1665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F1301A5A-0228-6744-85E2-24010A11D3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lum bright="-18000" contrast="2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19292"/>
              <a:ext cx="1440160" cy="16734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A26DA49-6554-EE43-BB33-DDB961F11791}"/>
              </a:ext>
            </a:extLst>
          </p:cNvPr>
          <p:cNvGrpSpPr/>
          <p:nvPr/>
        </p:nvGrpSpPr>
        <p:grpSpPr>
          <a:xfrm>
            <a:off x="786311" y="739258"/>
            <a:ext cx="3204201" cy="1601178"/>
            <a:chOff x="5263609" y="418757"/>
            <a:chExt cx="3204201" cy="1601178"/>
          </a:xfrm>
        </p:grpSpPr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AA6F4340-291B-5543-8414-B7DE8D1E60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3609" y="435449"/>
              <a:ext cx="1656184" cy="15844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5">
              <a:extLst>
                <a:ext uri="{FF2B5EF4-FFF2-40B4-BE49-F238E27FC236}">
                  <a16:creationId xmlns:a16="http://schemas.microsoft.com/office/drawing/2014/main" id="{EC32125B-E0CE-8641-9A87-DE5C92F2A7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lum bright="-24000" contras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794" y="418757"/>
              <a:ext cx="1548016" cy="16011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951824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37A0119E-694F-8F4C-952F-8D1C8DD55A9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BC1A91-D118-DC4A-9024-7135C5109CB0}"/>
              </a:ext>
            </a:extLst>
          </p:cNvPr>
          <p:cNvSpPr>
            <a:spLocks noRot="1" noChangeArrowheads="1"/>
          </p:cNvSpPr>
          <p:nvPr/>
        </p:nvSpPr>
        <p:spPr bwMode="auto">
          <a:xfrm>
            <a:off x="323528" y="1412776"/>
            <a:ext cx="7344816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20000"/>
              </a:spcBef>
            </a:pPr>
            <a:r>
              <a:rPr lang="zh-CN" altLang="en-US" sz="2800" b="0" dirty="0">
                <a:solidFill>
                  <a:srgbClr val="FF0000"/>
                </a:solidFill>
                <a:ea typeface="+mj-ea"/>
                <a:cs typeface="Arial" panose="020B0604020202020204" pitchFamily="34" charset="0"/>
              </a:rPr>
              <a:t>查燃烧热表知：</a:t>
            </a:r>
          </a:p>
          <a:p>
            <a:pPr>
              <a:spcBef>
                <a:spcPct val="20000"/>
              </a:spcBef>
            </a:pPr>
            <a:r>
              <a:rPr lang="zh-CN" altLang="en-US" b="0" dirty="0">
                <a:ea typeface="+mj-ea"/>
                <a:cs typeface="Arial" panose="020B0604020202020204" pitchFamily="34" charset="0"/>
              </a:rPr>
              <a:t>① C(石墨,s)+O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(g)=CO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(g)       △</a:t>
            </a:r>
            <a:r>
              <a:rPr lang="zh-CN" altLang="en-US" b="0" i="1" dirty="0">
                <a:ea typeface="+mj-ea"/>
                <a:cs typeface="Arial" panose="020B0604020202020204" pitchFamily="34" charset="0"/>
              </a:rPr>
              <a:t>H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1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=-393.5kJ/mol</a:t>
            </a:r>
          </a:p>
          <a:p>
            <a:pPr>
              <a:spcBef>
                <a:spcPct val="20000"/>
              </a:spcBef>
            </a:pPr>
            <a:r>
              <a:rPr lang="zh-CN" altLang="en-US" b="0" dirty="0">
                <a:ea typeface="+mj-ea"/>
                <a:cs typeface="Arial" panose="020B0604020202020204" pitchFamily="34" charset="0"/>
              </a:rPr>
              <a:t>② C(金刚石,s)+O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(g)=CO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(g)    △</a:t>
            </a:r>
            <a:r>
              <a:rPr lang="zh-CN" altLang="en-US" b="0" i="1" dirty="0">
                <a:ea typeface="+mj-ea"/>
                <a:cs typeface="Arial" panose="020B0604020202020204" pitchFamily="34" charset="0"/>
              </a:rPr>
              <a:t>H</a:t>
            </a:r>
            <a:r>
              <a:rPr lang="zh-CN" altLang="en-US" b="0" baseline="-25000" dirty="0">
                <a:ea typeface="+mj-ea"/>
                <a:cs typeface="Arial" panose="020B0604020202020204" pitchFamily="34" charset="0"/>
              </a:rPr>
              <a:t>2</a:t>
            </a:r>
            <a:r>
              <a:rPr lang="zh-CN" altLang="en-US" b="0" dirty="0">
                <a:ea typeface="+mj-ea"/>
                <a:cs typeface="Arial" panose="020B0604020202020204" pitchFamily="34" charset="0"/>
              </a:rPr>
              <a:t>=-395.0kJ/mol</a:t>
            </a:r>
            <a:endParaRPr lang="en-US" altLang="zh-CN" b="0" dirty="0"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A93A92-6CF0-394D-80AE-0247183606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3356992"/>
            <a:ext cx="7513805" cy="1075103"/>
          </a:xfrm>
          <a:prstGeom prst="rect">
            <a:avLst/>
          </a:prstGeom>
          <a:solidFill>
            <a:srgbClr val="FFFF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zh-CN" sz="2800" b="0" dirty="0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所以， ①- ②得：</a:t>
            </a:r>
          </a:p>
          <a:p>
            <a:pPr>
              <a:lnSpc>
                <a:spcPct val="120000"/>
              </a:lnSpc>
            </a:pPr>
            <a:r>
              <a:rPr lang="zh-CN" altLang="zh-CN" sz="2800" b="0" dirty="0">
                <a:solidFill>
                  <a:srgbClr val="FF0000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zh-CN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C(石墨,s)</a:t>
            </a:r>
            <a:r>
              <a:rPr lang="zh-CN" altLang="en-US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zh-CN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zh-CN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C(金刚石,s)  △</a:t>
            </a:r>
            <a:r>
              <a:rPr lang="zh-CN" altLang="zh-CN" sz="2800" b="0" i="1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H</a:t>
            </a:r>
            <a:r>
              <a:rPr lang="zh-CN" altLang="en-US" sz="2800" b="0" i="1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zh-CN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=</a:t>
            </a:r>
            <a:r>
              <a:rPr lang="zh-CN" altLang="en-US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zh-CN" altLang="zh-CN" sz="2800" b="0" dirty="0">
                <a:solidFill>
                  <a:srgbClr val="0000FF"/>
                </a:solidFill>
                <a:ea typeface="黑体" panose="02010609060101010101" pitchFamily="49" charset="-122"/>
                <a:cs typeface="Arial" panose="020B0604020202020204" pitchFamily="34" charset="0"/>
              </a:rPr>
              <a:t>+1.5kJ/mol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4472BD3-A016-0F42-A5FA-180F2CB57319}"/>
              </a:ext>
            </a:extLst>
          </p:cNvPr>
          <p:cNvSpPr/>
          <p:nvPr/>
        </p:nvSpPr>
        <p:spPr>
          <a:xfrm>
            <a:off x="415528" y="4941168"/>
            <a:ext cx="8260928" cy="12614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CN" altLang="en-US" b="0" dirty="0">
                <a:latin typeface="+mj-ea"/>
                <a:ea typeface="+mj-ea"/>
              </a:rPr>
              <a:t>尽管利用盖斯定律已经可以间接的计算化学反应的焓变，避免了所有化学反应焓变的直接测量问题。即便如此，依然还是不够方便，还是应该寻找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更为基本、更为有效</a:t>
            </a:r>
            <a:r>
              <a:rPr lang="zh-CN" altLang="en-US" b="0" dirty="0">
                <a:latin typeface="+mj-ea"/>
                <a:ea typeface="+mj-ea"/>
              </a:rPr>
              <a:t>的做法。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5BE5E90-9AAE-606F-50DD-DF2FA45510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421036"/>
            <a:ext cx="8424936" cy="559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3200" b="1">
                <a:solidFill>
                  <a:srgbClr val="0066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800" b="1">
                <a:solidFill>
                  <a:srgbClr val="660066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kumimoji="1" sz="2400" b="1">
                <a:solidFill>
                  <a:srgbClr val="990000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lnSpc>
                <a:spcPct val="90000"/>
              </a:lnSpc>
              <a:buFontTx/>
              <a:buNone/>
            </a:pPr>
            <a:r>
              <a:rPr lang="zh-CN" altLang="zh-CN" sz="2800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石墨变成金刚石的热化学</a:t>
            </a:r>
            <a:r>
              <a:rPr lang="zh-CN" altLang="en-US" sz="2800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方程式</a:t>
            </a:r>
            <a:r>
              <a:rPr lang="zh-CN" altLang="zh-CN" sz="2800" b="0" kern="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(25℃,101kPa时)</a:t>
            </a:r>
          </a:p>
        </p:txBody>
      </p:sp>
    </p:spTree>
    <p:extLst>
      <p:ext uri="{BB962C8B-B14F-4D97-AF65-F5344CB8AC3E}">
        <p14:creationId xmlns:p14="http://schemas.microsoft.com/office/powerpoint/2010/main" val="167483347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BFF8D0C-A449-1945-8C99-934F6EB922C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DEA3A0E-9706-4047-880C-495F0CD116C0}"/>
              </a:ext>
            </a:extLst>
          </p:cNvPr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DC5F2049-D4A2-FF4C-BFFA-E01602053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081025"/>
            <a:ext cx="8568952" cy="2704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0" lang="zh-CN" altLang="en-US" sz="2800" b="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标准生成焓的定义：</a:t>
            </a:r>
          </a:p>
          <a:p>
            <a:pPr>
              <a:lnSpc>
                <a:spcPct val="130000"/>
              </a:lnSpc>
              <a:spcBef>
                <a:spcPct val="50000"/>
              </a:spcBef>
              <a:defRPr/>
            </a:pP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   在标态和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(K)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条件下，由稳定态单质生成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1 </a:t>
            </a:r>
            <a:r>
              <a:rPr kumimoji="0" lang="en-US" altLang="zh-CN" b="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mol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化合物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或不稳定态单质或其它形式的物种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的焓变叫作该物质在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(K)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时的标准生成焓，符号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baseline="-25000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</a:t>
            </a:r>
            <a:r>
              <a:rPr kumimoji="0" lang="en-US" altLang="zh-CN" b="0" i="1" dirty="0" err="1"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b="0" spc="-1500" baseline="-25000" dirty="0" err="1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b="0" spc="-3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b="0" spc="-300" baseline="30000" dirty="0"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en-US" altLang="zh-CN" b="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，简称生成焓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也叫生成热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)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。在 </a:t>
            </a:r>
            <a:r>
              <a:rPr kumimoji="0" lang="en-US" altLang="zh-CN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298K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的标准生成焓可以简写为</a:t>
            </a:r>
            <a:r>
              <a:rPr kumimoji="0" lang="zh-CN" altLang="en-US" b="0" dirty="0"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endParaRPr kumimoji="0" lang="zh-CN" altLang="en-US" b="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33187B6A-B228-1044-9290-126E36D76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547" y="4077072"/>
            <a:ext cx="7836295" cy="1821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例如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H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(g) + 1/2O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(g)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H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O(g)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</a:rPr>
              <a:t> 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i="1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baseline="-5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O(g)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 = 242 kJmol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endParaRPr kumimoji="0" lang="en-US" altLang="zh-CN" dirty="0">
              <a:solidFill>
                <a:schemeClr val="accent2">
                  <a:lumMod val="50000"/>
                </a:schemeClr>
              </a:solidFill>
              <a:latin typeface="+mn-lt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defRPr/>
            </a:pP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C(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石墨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C(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金刚石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)      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  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＝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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1.9 kJ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1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            </a:t>
            </a:r>
          </a:p>
          <a:p>
            <a:pPr>
              <a:lnSpc>
                <a:spcPct val="120000"/>
              </a:lnSpc>
              <a:defRPr/>
            </a:pP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C(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石墨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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CO</a:t>
            </a:r>
            <a:r>
              <a:rPr kumimoji="0" lang="en-US" altLang="zh-CN" baseline="-25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(g) 	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i="1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＝ </a:t>
            </a: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394 kJ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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mol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</a:t>
            </a:r>
            <a:r>
              <a:rPr kumimoji="0" lang="en-US" altLang="zh-CN" baseline="30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  <a:cs typeface="Arial" panose="020B0604020202020204" pitchFamily="34" charset="0"/>
              </a:rPr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29641C1-8700-B344-BCD5-F29A86F9A9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0040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marL="571500" indent="-571500" algn="ctr">
              <a:buFont typeface="+mj-lt"/>
              <a:buAutoNum type="romanUcPeriod" startAt="2"/>
              <a:defRPr/>
            </a:pPr>
            <a:r>
              <a:rPr lang="zh-CN" altLang="en-GB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焓变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的计算 </a:t>
            </a:r>
            <a:r>
              <a:rPr lang="en-US" altLang="zh-CN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–</a:t>
            </a: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 标准生成焓</a:t>
            </a:r>
          </a:p>
        </p:txBody>
      </p:sp>
    </p:spTree>
    <p:extLst>
      <p:ext uri="{BB962C8B-B14F-4D97-AF65-F5344CB8AC3E}">
        <p14:creationId xmlns:p14="http://schemas.microsoft.com/office/powerpoint/2010/main" val="42185057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602" name="Text Box 2"/>
          <p:cNvSpPr txBox="1">
            <a:spLocks noChangeArrowheads="1"/>
          </p:cNvSpPr>
          <p:nvPr/>
        </p:nvSpPr>
        <p:spPr bwMode="auto">
          <a:xfrm>
            <a:off x="467544" y="1340768"/>
            <a:ext cx="8208912" cy="2794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288925" indent="-288925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0" lang="en-US" altLang="zh-CN" b="0" dirty="0">
                <a:latin typeface="+mj-ea"/>
                <a:ea typeface="+mj-ea"/>
              </a:rPr>
              <a:t>1) </a:t>
            </a:r>
            <a:r>
              <a:rPr kumimoji="0" lang="zh-CN" altLang="en-US" b="0" dirty="0">
                <a:latin typeface="+mj-ea"/>
                <a:ea typeface="+mj-ea"/>
              </a:rPr>
              <a:t>稳定态单质的生成焓</a:t>
            </a:r>
            <a:r>
              <a:rPr kumimoji="0" lang="en-US" altLang="zh-CN" b="0" dirty="0">
                <a:latin typeface="+mj-ea"/>
                <a:ea typeface="+mj-ea"/>
              </a:rPr>
              <a:t> </a:t>
            </a:r>
            <a:r>
              <a:rPr kumimoji="0" lang="zh-CN" altLang="en-US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b="0" i="1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b="0" i="1" spc="-1500" baseline="-25000" dirty="0" err="1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kumimoji="0" lang="en-US" altLang="zh-CN" b="0" dirty="0">
                <a:latin typeface="+mj-ea"/>
                <a:ea typeface="+mj-ea"/>
              </a:rPr>
              <a:t> </a:t>
            </a:r>
            <a:r>
              <a:rPr kumimoji="0" lang="zh-CN" altLang="en-US" b="0" dirty="0">
                <a:latin typeface="+mj-ea"/>
                <a:ea typeface="+mj-ea"/>
              </a:rPr>
              <a:t>＝</a:t>
            </a:r>
            <a:r>
              <a:rPr kumimoji="0" lang="en-US" altLang="zh-CN" b="0" dirty="0">
                <a:latin typeface="+mj-ea"/>
                <a:ea typeface="+mj-ea"/>
              </a:rPr>
              <a:t>0</a:t>
            </a:r>
          </a:p>
          <a:p>
            <a:pPr marL="288925" indent="-288925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0" lang="en-US" altLang="zh-CN" b="0" dirty="0">
                <a:latin typeface="+mj-ea"/>
                <a:ea typeface="+mj-ea"/>
              </a:rPr>
              <a:t>2) </a:t>
            </a:r>
            <a:r>
              <a:rPr kumimoji="0" lang="zh-CN" altLang="en-US" b="0" dirty="0">
                <a:latin typeface="+mj-ea"/>
                <a:ea typeface="+mj-ea"/>
              </a:rPr>
              <a:t>生成焓并非一个新概念，而只是一种特定的焓变。</a:t>
            </a:r>
          </a:p>
          <a:p>
            <a:pPr marL="288925" indent="-288925">
              <a:lnSpc>
                <a:spcPct val="130000"/>
              </a:lnSpc>
              <a:spcBef>
                <a:spcPct val="50000"/>
              </a:spcBef>
              <a:defRPr/>
            </a:pPr>
            <a:r>
              <a:rPr kumimoji="0" lang="en-US" altLang="zh-CN" b="0" dirty="0">
                <a:latin typeface="+mj-ea"/>
                <a:ea typeface="+mj-ea"/>
              </a:rPr>
              <a:t>3) </a:t>
            </a:r>
            <a:r>
              <a:rPr kumimoji="0" lang="zh-CN" altLang="en-US" b="0" dirty="0">
                <a:latin typeface="+mj-ea"/>
                <a:ea typeface="+mj-ea"/>
              </a:rPr>
              <a:t>物质焓的绝对值 </a:t>
            </a:r>
            <a:r>
              <a:rPr kumimoji="0" lang="en-US" altLang="zh-CN" b="0" i="1" dirty="0">
                <a:latin typeface="+mj-ea"/>
                <a:ea typeface="+mj-ea"/>
              </a:rPr>
              <a:t>H </a:t>
            </a:r>
            <a:r>
              <a:rPr kumimoji="0" lang="zh-CN" altLang="en-US" b="0" dirty="0">
                <a:latin typeface="+mj-ea"/>
                <a:ea typeface="+mj-ea"/>
              </a:rPr>
              <a:t>无法测定，生成焓是一种相对值，有些是实验测定的，有些则是间接计算的。当知道了各种物质的生成焓，就可以容易地计算许多化学反应的焓变。</a:t>
            </a:r>
          </a:p>
        </p:txBody>
      </p:sp>
      <p:sp>
        <p:nvSpPr>
          <p:cNvPr id="4" name="矩形 3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683568" y="7471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关于生成焓的几点注意</a:t>
            </a:r>
          </a:p>
        </p:txBody>
      </p:sp>
      <p:sp>
        <p:nvSpPr>
          <p:cNvPr id="6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8837718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626" name="Text Box 2"/>
          <p:cNvSpPr txBox="1">
            <a:spLocks noChangeArrowheads="1"/>
          </p:cNvSpPr>
          <p:nvPr/>
        </p:nvSpPr>
        <p:spPr bwMode="auto">
          <a:xfrm>
            <a:off x="69850" y="1010766"/>
            <a:ext cx="703263" cy="436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defRPr/>
            </a:pPr>
            <a:r>
              <a:rPr kumimoji="0" lang="zh-CN" altLang="en-US" sz="28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常见物质的标准生成焓</a:t>
            </a:r>
          </a:p>
        </p:txBody>
      </p:sp>
      <p:graphicFrame>
        <p:nvGraphicFramePr>
          <p:cNvPr id="794775" name="Group 151"/>
          <p:cNvGraphicFramePr>
            <a:graphicFrameLocks noGrp="1"/>
          </p:cNvGraphicFramePr>
          <p:nvPr/>
        </p:nvGraphicFramePr>
        <p:xfrm>
          <a:off x="862013" y="476672"/>
          <a:ext cx="8281986" cy="6280151"/>
        </p:xfrm>
        <a:graphic>
          <a:graphicData uri="http://schemas.openxmlformats.org/drawingml/2006/table">
            <a:tbl>
              <a:tblPr/>
              <a:tblGrid>
                <a:gridCol w="134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197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803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8033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63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0426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778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86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AgCl(s)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-127.07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Ca(OH)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-986.06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OH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-277.7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60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AgBr(s)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-100.4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CaSO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-1434.1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Cr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-1140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AgI(s)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-61.84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l4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-135.4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CuO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-157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AgNO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-124.4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-74.81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-169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Ag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-31.1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OH(l)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-238.7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S(s)(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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-79.5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AlCl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-704.2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CO(g)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-110.52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CuS(s)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-53.1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-Al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  <a:sym typeface="Symbol" pitchFamily="18" charset="2"/>
                        </a:rPr>
                        <a:t>(s)</a:t>
                      </a:r>
                      <a:endParaRPr kumimoji="1" lang="en-US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-1376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CO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-393.51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CuSO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-771.36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B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-1272.8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+226.75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CuSO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0" lang="en-US" altLang="zh-CN" sz="1600" dirty="0">
                          <a:sym typeface="Symbol" pitchFamily="18" charset="2"/>
                        </a:rPr>
                        <a:t>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5H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-2279.7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BaCl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-858.6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+52.26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F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赤铁矿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-824.2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BaCO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-1216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-84.69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F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磁铁矿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-1120.9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Ba(OH)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-944.7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8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-103.85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HF 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-271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111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BaSO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-1473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n-C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10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-124.73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HCl(g)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-92.31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CaF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-1220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+49.03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HBr(g)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-36.40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l2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-795.8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+82.93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Hl(g)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+25.9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CaCO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-1206.9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6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12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-123.1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-174.1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9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CaO(s)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-635.09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n-C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8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18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-208.4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O(g)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-241.8</a:t>
                      </a:r>
                    </a:p>
                  </a:txBody>
                  <a:tcPr marL="84406" marR="84406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94772" name="Text Box 148"/>
          <p:cNvSpPr txBox="1">
            <a:spLocks noChangeArrowheads="1"/>
          </p:cNvSpPr>
          <p:nvPr/>
        </p:nvSpPr>
        <p:spPr bwMode="auto">
          <a:xfrm>
            <a:off x="0" y="5445125"/>
            <a:ext cx="862012" cy="400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45712" rIns="0" bIns="45712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2000" dirty="0">
                <a:solidFill>
                  <a:schemeClr val="accent2">
                    <a:lumMod val="50000"/>
                  </a:schemeClr>
                </a:solidFill>
                <a:latin typeface="+mn-lt"/>
                <a:ea typeface="+mj-ea"/>
              </a:rPr>
              <a:t>(298 K)</a:t>
            </a:r>
          </a:p>
        </p:txBody>
      </p:sp>
      <p:sp>
        <p:nvSpPr>
          <p:cNvPr id="8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54</a:t>
            </a:fld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484AD0-C398-2467-B5A4-698B5F6D7958}"/>
              </a:ext>
            </a:extLst>
          </p:cNvPr>
          <p:cNvSpPr txBox="1"/>
          <p:nvPr/>
        </p:nvSpPr>
        <p:spPr>
          <a:xfrm>
            <a:off x="2293777" y="501600"/>
            <a:ext cx="12266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0A782B-E179-94DE-C11E-C9BE4AA54DB6}"/>
              </a:ext>
            </a:extLst>
          </p:cNvPr>
          <p:cNvSpPr txBox="1"/>
          <p:nvPr/>
        </p:nvSpPr>
        <p:spPr>
          <a:xfrm>
            <a:off x="5105554" y="501600"/>
            <a:ext cx="12266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4E7EB6-239C-1B60-A5CD-B0ADAC1AD452}"/>
              </a:ext>
            </a:extLst>
          </p:cNvPr>
          <p:cNvSpPr txBox="1"/>
          <p:nvPr/>
        </p:nvSpPr>
        <p:spPr>
          <a:xfrm>
            <a:off x="8067027" y="501599"/>
            <a:ext cx="107697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992146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95812" name="Group 16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3716836"/>
              </p:ext>
            </p:extLst>
          </p:nvPr>
        </p:nvGraphicFramePr>
        <p:xfrm>
          <a:off x="409573" y="549275"/>
          <a:ext cx="8410899" cy="6124577"/>
        </p:xfrm>
        <a:graphic>
          <a:graphicData uri="http://schemas.openxmlformats.org/drawingml/2006/table">
            <a:tbl>
              <a:tblPr/>
              <a:tblGrid>
                <a:gridCol w="1800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37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7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1612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83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51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8587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化合物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O(l)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-285.84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MgSO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-1285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Pb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-718.39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-187.8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-520.03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PCl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-287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(aq)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-191.2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NaCl(s)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-411.15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PCl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5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-343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-20.6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NaOH(s)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-425.61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SiCl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-687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-813.99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-46.11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SiF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-1614.9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HgO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红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-90.83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Cl(s)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-314.4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SiQ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石英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-910.94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HgS(s)(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红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-58.2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-365.6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SnCl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-325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KCl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-436.75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NO(g)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+90.25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SnO(s)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-286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KBr(s)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-393.80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+33.2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SnO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-580.7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Kl(s)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-327.90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+9.16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SO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-296.83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KClO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-397.7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+95.40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SO</a:t>
                      </a:r>
                      <a:r>
                        <a:rPr kumimoji="1" lang="en-US" altLang="zh-CN" sz="1600" b="1" i="0" u="none" strike="noStrike" cap="none" normalizeH="0" baseline="-2500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(g)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-395.7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KOH(s)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-424.76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H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(l)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+50.63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ZnO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-348.3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KMnO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4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-837.2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NiO(s)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-240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ZnS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纤锌矿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-192.6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39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MgCO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3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菱镁石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-1096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PbCl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-359.4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ZnS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(s)(</a:t>
                      </a:r>
                      <a:r>
                        <a:rPr kumimoji="1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闪锌矿</a:t>
                      </a: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-206.0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3976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MgO(s)(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方镁石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-601.70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PbO(s)(</a:t>
                      </a:r>
                      <a:r>
                        <a:rPr kumimoji="1" lang="zh-CN" alt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黄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-215.33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33531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Mg(OH)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-924.54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PbO</a:t>
                      </a:r>
                      <a:r>
                        <a:rPr kumimoji="1" lang="en-US" altLang="zh-CN" sz="1600" b="1" i="0" u="none" strike="noStrike" cap="none" normalizeH="0" baseline="-2500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2</a:t>
                      </a: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(s)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黑体" pitchFamily="2" charset="-122"/>
                        </a:rPr>
                        <a:t>-277.40</a:t>
                      </a: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1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黑体" pitchFamily="2" charset="-122"/>
                      </a:endParaRPr>
                    </a:p>
                  </a:txBody>
                  <a:tcPr marL="84409" marR="84409" marT="45725" marB="45725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</a:tbl>
          </a:graphicData>
        </a:graphic>
      </p:graphicFrame>
      <p:sp>
        <p:nvSpPr>
          <p:cNvPr id="795813" name="Text Box 165"/>
          <p:cNvSpPr txBox="1">
            <a:spLocks noChangeArrowheads="1"/>
          </p:cNvSpPr>
          <p:nvPr/>
        </p:nvSpPr>
        <p:spPr bwMode="auto">
          <a:xfrm>
            <a:off x="323528" y="4043"/>
            <a:ext cx="933783" cy="4621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91425" tIns="45712" rIns="91425" bIns="45712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续表</a:t>
            </a:r>
          </a:p>
        </p:txBody>
      </p:sp>
      <p:sp>
        <p:nvSpPr>
          <p:cNvPr id="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F05DE56-2B2E-0B1C-9E21-D920FB19C62D}"/>
              </a:ext>
            </a:extLst>
          </p:cNvPr>
          <p:cNvSpPr txBox="1"/>
          <p:nvPr/>
        </p:nvSpPr>
        <p:spPr>
          <a:xfrm>
            <a:off x="2232714" y="562966"/>
            <a:ext cx="1081414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5F2604-4250-902F-0440-D133EC179F11}"/>
              </a:ext>
            </a:extLst>
          </p:cNvPr>
          <p:cNvSpPr txBox="1"/>
          <p:nvPr/>
        </p:nvSpPr>
        <p:spPr>
          <a:xfrm>
            <a:off x="4713485" y="562966"/>
            <a:ext cx="12266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42E692-7C32-8A6B-18A9-B173C5226184}"/>
              </a:ext>
            </a:extLst>
          </p:cNvPr>
          <p:cNvSpPr txBox="1"/>
          <p:nvPr/>
        </p:nvSpPr>
        <p:spPr>
          <a:xfrm>
            <a:off x="7743499" y="562966"/>
            <a:ext cx="1076973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kumimoji="0" lang="zh-CN" altLang="en-US" sz="1800" b="0" dirty="0">
                <a:latin typeface="+mj-ea"/>
                <a:ea typeface="+mj-ea"/>
                <a:sym typeface="Symbol" pitchFamily="18" charset="2"/>
              </a:rPr>
              <a:t></a:t>
            </a:r>
            <a:r>
              <a:rPr kumimoji="0" lang="en-US" altLang="zh-CN" sz="1800" b="0" i="1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1800" b="0" i="1" spc="-1500" baseline="-25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1800" b="0" spc="-3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1800" b="0" spc="-300" baseline="30000" dirty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</a:p>
          <a:p>
            <a:pPr algn="ctr"/>
            <a:r>
              <a:rPr kumimoji="0" lang="en-US" altLang="zh-CN" sz="18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kJmol</a:t>
            </a:r>
            <a:r>
              <a:rPr kumimoji="0" lang="en-US" altLang="zh-CN" sz="1800" baseline="30000" dirty="0">
                <a:solidFill>
                  <a:schemeClr val="accent2">
                    <a:lumMod val="50000"/>
                  </a:schemeClr>
                </a:solidFill>
                <a:latin typeface="+mn-lt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1800" b="0" dirty="0">
                <a:latin typeface="+mj-ea"/>
                <a:ea typeface="+mj-ea"/>
              </a:rPr>
              <a:t> 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861738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698" name="Text Box 2"/>
          <p:cNvSpPr txBox="1">
            <a:spLocks noChangeArrowheads="1"/>
          </p:cNvSpPr>
          <p:nvPr/>
        </p:nvSpPr>
        <p:spPr bwMode="auto">
          <a:xfrm>
            <a:off x="110331" y="1124744"/>
            <a:ext cx="88541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zh-CN" altLang="en-US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化学反应的焓变等于生成物生成焓之和减去反应物生成焓之和</a:t>
            </a:r>
            <a:r>
              <a:rPr kumimoji="0" lang="en-US" altLang="zh-CN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:</a:t>
            </a:r>
          </a:p>
        </p:txBody>
      </p:sp>
      <p:sp>
        <p:nvSpPr>
          <p:cNvPr id="797699" name="Text Box 3"/>
          <p:cNvSpPr txBox="1">
            <a:spLocks noChangeArrowheads="1"/>
          </p:cNvSpPr>
          <p:nvPr/>
        </p:nvSpPr>
        <p:spPr bwMode="auto">
          <a:xfrm>
            <a:off x="827584" y="1773188"/>
            <a:ext cx="726851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>
              <a:spcBef>
                <a:spcPct val="20000"/>
              </a:spcBef>
              <a:spcAft>
                <a:spcPct val="40000"/>
              </a:spcAft>
              <a:defRPr/>
            </a:pPr>
            <a:r>
              <a:rPr kumimoji="0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800" b="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r>
              <a:rPr kumimoji="0" lang="en-US" altLang="zh-CN" sz="2800" b="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800" b="0" spc="-150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z="2800" b="0" spc="-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800" b="0" spc="-3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＝ </a:t>
            </a:r>
            <a:r>
              <a:rPr kumimoji="0" lang="en-US" altLang="zh-CN" sz="2800" b="0" baseline="-250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i</a:t>
            </a:r>
            <a:r>
              <a:rPr kumimoji="0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</a:t>
            </a:r>
            <a:r>
              <a:rPr kumimoji="0" lang="en-US" altLang="zh-CN" sz="2800" b="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800" b="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800" b="0" spc="-150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z="2800" b="0" spc="-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800" b="0" spc="-3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kumimoji="0" lang="zh-CN" altLang="en-US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生成物</a:t>
            </a:r>
            <a:r>
              <a:rPr kumimoji="0" lang="en-US" altLang="zh-CN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) </a:t>
            </a:r>
            <a:r>
              <a:rPr kumimoji="0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－ </a:t>
            </a:r>
            <a:r>
              <a:rPr kumimoji="0" lang="en-US" altLang="zh-CN" sz="2800" b="0" baseline="-25000" dirty="0" err="1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i</a:t>
            </a:r>
            <a:r>
              <a:rPr kumimoji="0" lang="zh-CN" altLang="en-US" sz="2800" b="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</a:t>
            </a:r>
            <a:r>
              <a:rPr kumimoji="0" lang="en-US" altLang="zh-CN" sz="2800" b="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800" b="0" i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800" b="0" spc="-1500" baseline="-250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kumimoji="0" lang="en-US" altLang="zh-CN" sz="2800" b="0" spc="-3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zh-CN" sz="2800" b="0" spc="-300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(</a:t>
            </a:r>
            <a:r>
              <a:rPr kumimoji="0" lang="zh-CN" altLang="en-US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反应物</a:t>
            </a:r>
            <a:r>
              <a:rPr kumimoji="0" lang="en-US" altLang="zh-CN" sz="2800" b="0" baseline="-25000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  <a:sym typeface="Symbol" pitchFamily="18" charset="2"/>
              </a:rPr>
              <a:t>)</a:t>
            </a:r>
            <a:endParaRPr kumimoji="0" lang="en-US" altLang="zh-CN" sz="2800" b="0" baseline="-25000" dirty="0">
              <a:solidFill>
                <a:srgbClr val="FF0000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97700" name="Text Box 4"/>
          <p:cNvSpPr txBox="1">
            <a:spLocks noChangeArrowheads="1"/>
          </p:cNvSpPr>
          <p:nvPr/>
        </p:nvSpPr>
        <p:spPr bwMode="auto">
          <a:xfrm>
            <a:off x="1043683" y="3096418"/>
            <a:ext cx="662940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CO(g) +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O(g)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CO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 +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	    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spc="3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pc="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</a:t>
            </a:r>
            <a:r>
              <a:rPr lang="en-US" altLang="zh-CN" spc="300" baseline="30000" dirty="0">
                <a:solidFill>
                  <a:srgbClr val="0000FF"/>
                </a:solidFill>
              </a:rPr>
              <a:t>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?</a:t>
            </a:r>
          </a:p>
        </p:txBody>
      </p:sp>
      <p:sp>
        <p:nvSpPr>
          <p:cNvPr id="797701" name="Text Box 5"/>
          <p:cNvSpPr txBox="1">
            <a:spLocks noChangeArrowheads="1"/>
          </p:cNvSpPr>
          <p:nvPr/>
        </p:nvSpPr>
        <p:spPr bwMode="auto">
          <a:xfrm>
            <a:off x="251520" y="3679031"/>
            <a:ext cx="874712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(1)  C(</a:t>
            </a:r>
            <a:r>
              <a:rPr kumimoji="0" lang="zh-CN" altLang="en-US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石墨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) + 1/2O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CO(g)   	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200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1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</a:t>
            </a:r>
            <a:r>
              <a:rPr kumimoji="0" lang="en-US" altLang="zh-CN" sz="2000" i="1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i="1" spc="-1500" baseline="-25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000" spc="-3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2000" spc="-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CO(g)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kumimoji="0" lang="zh-CN" altLang="en-US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111 kJmol</a:t>
            </a:r>
            <a:r>
              <a:rPr kumimoji="0" lang="en-US" altLang="zh-CN" sz="2200" baseline="3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  <p:sp>
        <p:nvSpPr>
          <p:cNvPr id="797702" name="Text Box 6"/>
          <p:cNvSpPr txBox="1">
            <a:spLocks noChangeArrowheads="1"/>
          </p:cNvSpPr>
          <p:nvPr/>
        </p:nvSpPr>
        <p:spPr bwMode="auto">
          <a:xfrm>
            <a:off x="251520" y="2569914"/>
            <a:ext cx="7488237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例如</a:t>
            </a:r>
            <a:r>
              <a:rPr kumimoji="0" lang="en-US" altLang="zh-CN" sz="2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 </a:t>
            </a:r>
            <a:r>
              <a:rPr kumimoji="0" lang="zh-CN" altLang="en-US" sz="2200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计算以下化学反应的焓变：</a:t>
            </a:r>
          </a:p>
        </p:txBody>
      </p:sp>
      <p:sp>
        <p:nvSpPr>
          <p:cNvPr id="797703" name="Text Box 7"/>
          <p:cNvSpPr txBox="1">
            <a:spLocks noChangeArrowheads="1"/>
          </p:cNvSpPr>
          <p:nvPr/>
        </p:nvSpPr>
        <p:spPr bwMode="auto">
          <a:xfrm>
            <a:off x="251520" y="4217193"/>
            <a:ext cx="8747125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(2) 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+ 1/2O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O(g)   		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200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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i="1" spc="-15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000" spc="-3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2000" spc="-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5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O(g)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= 242 kJmol</a:t>
            </a:r>
            <a:r>
              <a:rPr kumimoji="0" lang="en-US" altLang="zh-CN" sz="2200" baseline="3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  <p:sp>
        <p:nvSpPr>
          <p:cNvPr id="797704" name="Text Box 8"/>
          <p:cNvSpPr txBox="1">
            <a:spLocks noChangeArrowheads="1"/>
          </p:cNvSpPr>
          <p:nvPr/>
        </p:nvSpPr>
        <p:spPr bwMode="auto">
          <a:xfrm>
            <a:off x="251520" y="4788693"/>
            <a:ext cx="8818563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(3)  C(</a:t>
            </a:r>
            <a:r>
              <a:rPr kumimoji="0" lang="zh-CN" altLang="en-US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石墨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) + O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CO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  		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200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3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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i="1" spc="-15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000" spc="-3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2000" spc="-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CO</a:t>
            </a:r>
            <a:r>
              <a:rPr kumimoji="0" lang="en-US" altLang="zh-CN" sz="2200" baseline="-5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(g)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= 394 kJmol</a:t>
            </a:r>
            <a:r>
              <a:rPr kumimoji="0" lang="en-US" altLang="zh-CN" sz="2200" baseline="3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  <p:sp>
        <p:nvSpPr>
          <p:cNvPr id="797705" name="Text Box 9"/>
          <p:cNvSpPr txBox="1">
            <a:spLocks noChangeArrowheads="1"/>
          </p:cNvSpPr>
          <p:nvPr/>
        </p:nvSpPr>
        <p:spPr bwMode="auto">
          <a:xfrm>
            <a:off x="251520" y="5306218"/>
            <a:ext cx="7415213" cy="430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(4) 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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 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2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</a:rPr>
              <a:t>(g)   		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sz="2200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4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= </a:t>
            </a:r>
            <a:r>
              <a:rPr kumimoji="0" lang="en-US" altLang="zh-CN" sz="2000" i="1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kumimoji="0" lang="en-US" altLang="zh-CN" sz="2000" i="1" spc="-1500" baseline="-25000" dirty="0" err="1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kumimoji="0" lang="en-US" altLang="zh-CN" sz="2000" spc="-3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kumimoji="0" lang="en-US" altLang="zh-CN" sz="2000" spc="-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⊖ 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z="2200" baseline="-5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sz="2200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(g)</a:t>
            </a:r>
            <a:r>
              <a:rPr kumimoji="0" lang="en-US" altLang="zh-CN" sz="22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= 0</a:t>
            </a:r>
          </a:p>
        </p:txBody>
      </p:sp>
      <p:sp>
        <p:nvSpPr>
          <p:cNvPr id="797706" name="Text Box 10"/>
          <p:cNvSpPr txBox="1">
            <a:spLocks noChangeArrowheads="1"/>
          </p:cNvSpPr>
          <p:nvPr/>
        </p:nvSpPr>
        <p:spPr bwMode="auto">
          <a:xfrm>
            <a:off x="612775" y="5806425"/>
            <a:ext cx="7488238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kumimoji="0" lang="zh-CN" altLang="en-US" sz="2200" dirty="0">
                <a:latin typeface="+mn-lt"/>
                <a:ea typeface="+mj-ea"/>
                <a:cs typeface="Arial" panose="020B0604020202020204" pitchFamily="34" charset="0"/>
              </a:rPr>
              <a:t>总反应式＝</a:t>
            </a:r>
            <a:r>
              <a:rPr kumimoji="0" lang="en-US" altLang="zh-CN" sz="2200" dirty="0">
                <a:latin typeface="+mn-lt"/>
                <a:ea typeface="+mj-ea"/>
                <a:cs typeface="Arial" panose="020B0604020202020204" pitchFamily="34" charset="0"/>
              </a:rPr>
              <a:t>[(3) + (4)] – [(1) + (2)]</a:t>
            </a:r>
            <a:r>
              <a:rPr kumimoji="0" lang="zh-CN" altLang="en-US" sz="2200" dirty="0">
                <a:latin typeface="+mn-lt"/>
                <a:ea typeface="+mj-ea"/>
                <a:cs typeface="Arial" panose="020B0604020202020204" pitchFamily="34" charset="0"/>
              </a:rPr>
              <a:t>，所以该反应的焓变为：           </a:t>
            </a:r>
          </a:p>
        </p:txBody>
      </p:sp>
      <p:sp>
        <p:nvSpPr>
          <p:cNvPr id="797707" name="Text Box 11"/>
          <p:cNvSpPr txBox="1">
            <a:spLocks noChangeArrowheads="1"/>
          </p:cNvSpPr>
          <p:nvPr/>
        </p:nvSpPr>
        <p:spPr bwMode="auto">
          <a:xfrm>
            <a:off x="1331640" y="6237312"/>
            <a:ext cx="6836470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3948113" algn="l"/>
              </a:tabLst>
              <a:defRPr/>
            </a:pP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spc="-300" baseline="300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⊖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= [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3 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+ 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4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] – [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1 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+ </a:t>
            </a:r>
            <a:r>
              <a:rPr kumimoji="0" lang="en-US" altLang="zh-CN" i="1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H</a:t>
            </a:r>
            <a:r>
              <a:rPr kumimoji="0" lang="en-US" altLang="zh-CN" baseline="-25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2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] = 41 kJmol</a:t>
            </a:r>
            <a:r>
              <a:rPr kumimoji="0" lang="en-US" altLang="zh-CN" baseline="30000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1</a:t>
            </a:r>
            <a:r>
              <a:rPr kumimoji="0" lang="en-US" altLang="zh-CN" dirty="0">
                <a:solidFill>
                  <a:srgbClr val="0000FF"/>
                </a:solidFill>
                <a:latin typeface="+mn-lt"/>
                <a:ea typeface="+mj-ea"/>
                <a:cs typeface="Arial" panose="020B0604020202020204" pitchFamily="34" charset="0"/>
                <a:sym typeface="Symbol" pitchFamily="18" charset="2"/>
              </a:rPr>
              <a:t> </a:t>
            </a:r>
          </a:p>
        </p:txBody>
      </p:sp>
      <p:sp>
        <p:nvSpPr>
          <p:cNvPr id="12" name="矩形 11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683568" y="122531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通过生成焓计算化学反应的焓变</a:t>
            </a:r>
          </a:p>
        </p:txBody>
      </p:sp>
      <p:sp>
        <p:nvSpPr>
          <p:cNvPr id="1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56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104802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页脚占位符 1"/>
          <p:cNvSpPr>
            <a:spLocks noGrp="1"/>
          </p:cNvSpPr>
          <p:nvPr>
            <p:ph type="ftr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/>
            <a:fld id="{2AEAA79C-2A2C-4CA5-AA45-F336E272E001}" type="slidenum">
              <a:rPr lang="zh-CN" altLang="en-US" sz="1400" smtClean="0"/>
              <a:pPr eaLnBrk="1" hangingPunct="1"/>
              <a:t>57</a:t>
            </a:fld>
            <a:endParaRPr lang="en-US" altLang="zh-CN" sz="140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755576" y="1144835"/>
            <a:ext cx="5464788" cy="2608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anchor="ctr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</a:t>
            </a: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体系 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	</a:t>
            </a: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环境 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</a:t>
            </a:r>
          </a:p>
          <a:p>
            <a:pPr>
              <a:lnSpc>
                <a:spcPct val="120000"/>
              </a:lnSpc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热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		</a:t>
            </a: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功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	</a:t>
            </a:r>
          </a:p>
          <a:p>
            <a:pPr>
              <a:lnSpc>
                <a:spcPct val="120000"/>
              </a:lnSpc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内能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	</a:t>
            </a: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焓 </a:t>
            </a:r>
            <a:endParaRPr kumimoji="0" lang="en-US" altLang="zh-CN" sz="2800" b="0" dirty="0">
              <a:solidFill>
                <a:srgbClr val="0000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状态函数</a:t>
            </a:r>
            <a:r>
              <a:rPr kumimoji="0" lang="en-US" altLang="zh-CN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	● </a:t>
            </a: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容量性质 </a:t>
            </a:r>
            <a:endParaRPr kumimoji="0" lang="en-US" altLang="zh-CN" sz="2800" b="0" dirty="0">
              <a:solidFill>
                <a:srgbClr val="0000FF"/>
              </a:solidFill>
              <a:latin typeface="+mj-ea"/>
              <a:ea typeface="+mj-ea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tabLst>
                <a:tab pos="457200" algn="l"/>
              </a:tabLst>
              <a:defRPr/>
            </a:pPr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  <a:cs typeface="Arial" panose="020B0604020202020204" pitchFamily="34" charset="0"/>
              </a:rPr>
              <a:t>● 强度性质</a:t>
            </a:r>
            <a:endParaRPr kumimoji="0" lang="en-US" altLang="zh-CN" sz="2800" b="0" dirty="0">
              <a:solidFill>
                <a:srgbClr val="0000FF"/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1867570" y="44624"/>
            <a:ext cx="5408859" cy="86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32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化学热力学常用术语小结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782DB92-BE43-1CF7-C396-CB0F4275F2D6}"/>
              </a:ext>
            </a:extLst>
          </p:cNvPr>
          <p:cNvSpPr txBox="1"/>
          <p:nvPr/>
        </p:nvSpPr>
        <p:spPr>
          <a:xfrm>
            <a:off x="865713" y="4365104"/>
            <a:ext cx="2698175" cy="12840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800" b="0" dirty="0">
                <a:latin typeface="+mj-ea"/>
                <a:ea typeface="+mj-ea"/>
              </a:rPr>
              <a:t>热力学第一定律</a:t>
            </a:r>
            <a:endParaRPr kumimoji="1" lang="en-US" altLang="zh-CN" sz="2800" b="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CN" altLang="en-US" sz="2800" b="0" dirty="0">
                <a:latin typeface="+mj-ea"/>
                <a:ea typeface="+mj-ea"/>
              </a:rPr>
              <a:t>焓的计算</a:t>
            </a:r>
            <a:endParaRPr kumimoji="1" lang="zh-CN" altLang="en-US" sz="2800" b="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899908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899592" y="2433098"/>
            <a:ext cx="7315200" cy="707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1425" tIns="45712" rIns="91425" bIns="45712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4000" dirty="0">
                <a:solidFill>
                  <a:srgbClr val="3333CC">
                    <a:lumMod val="50000"/>
                  </a:srgbClr>
                </a:solidFill>
                <a:latin typeface="黑体"/>
                <a:ea typeface="黑体"/>
              </a:rPr>
              <a:t>谢谢大家，欢迎讨论</a:t>
            </a:r>
          </a:p>
        </p:txBody>
      </p:sp>
      <p:sp>
        <p:nvSpPr>
          <p:cNvPr id="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F1DC486F-0984-4F50-8590-69C2C6FFAA9B}" type="slidenum">
              <a:rPr lang="zh-CN" altLang="en-US" smtClean="0">
                <a:solidFill>
                  <a:srgbClr val="000000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32487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>
            <a:extLst>
              <a:ext uri="{FF2B5EF4-FFF2-40B4-BE49-F238E27FC236}">
                <a16:creationId xmlns:a16="http://schemas.microsoft.com/office/drawing/2014/main" id="{461A906C-3723-6042-8DCD-2D0B4158C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D885F670-3435-6B44-A9F0-4050D3420020}"/>
              </a:ext>
            </a:extLst>
          </p:cNvPr>
          <p:cNvGrpSpPr/>
          <p:nvPr/>
        </p:nvGrpSpPr>
        <p:grpSpPr>
          <a:xfrm>
            <a:off x="354037" y="1268760"/>
            <a:ext cx="8395478" cy="4104456"/>
            <a:chOff x="0" y="548680"/>
            <a:chExt cx="8395478" cy="4104456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34BFBFB-FB4C-BD42-9317-BC937436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48680"/>
              <a:ext cx="8395478" cy="4104456"/>
            </a:xfrm>
            <a:prstGeom prst="rect">
              <a:avLst/>
            </a:prstGeom>
          </p:spPr>
        </p:pic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256F1DB7-174C-2846-92F9-82B049B36EB7}"/>
                </a:ext>
              </a:extLst>
            </p:cNvPr>
            <p:cNvSpPr/>
            <p:nvPr/>
          </p:nvSpPr>
          <p:spPr bwMode="auto">
            <a:xfrm>
              <a:off x="6552441" y="4028894"/>
              <a:ext cx="1115903" cy="624241"/>
            </a:xfrm>
            <a:prstGeom prst="roundRect">
              <a:avLst/>
            </a:prstGeom>
            <a:solidFill>
              <a:srgbClr val="F4CFE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45BBC28-80F9-3D45-A7E2-44D2C28B4E3B}"/>
                </a:ext>
              </a:extLst>
            </p:cNvPr>
            <p:cNvSpPr/>
            <p:nvPr/>
          </p:nvSpPr>
          <p:spPr bwMode="auto">
            <a:xfrm>
              <a:off x="7452320" y="4135153"/>
              <a:ext cx="936104" cy="517983"/>
            </a:xfrm>
            <a:prstGeom prst="roundRect">
              <a:avLst/>
            </a:prstGeom>
            <a:solidFill>
              <a:srgbClr val="F4CFE5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0000" tIns="46800" rIns="90000" bIns="4680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CN" alt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B76C2C3-8A76-4F4F-BCBB-77E4B0567B2A}"/>
                </a:ext>
              </a:extLst>
            </p:cNvPr>
            <p:cNvSpPr txBox="1"/>
            <p:nvPr/>
          </p:nvSpPr>
          <p:spPr>
            <a:xfrm>
              <a:off x="6817899" y="3958537"/>
              <a:ext cx="6976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2000" b="0" dirty="0"/>
                <a:t>2050</a:t>
              </a:r>
              <a:endParaRPr kumimoji="1" lang="zh-CN" altLang="en-US" sz="2000" b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2478844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Text Box 2"/>
          <p:cNvSpPr txBox="1">
            <a:spLocks noChangeArrowheads="1"/>
          </p:cNvSpPr>
          <p:nvPr/>
        </p:nvSpPr>
        <p:spPr bwMode="auto">
          <a:xfrm>
            <a:off x="122566" y="986070"/>
            <a:ext cx="8913930" cy="2960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lang="zh-CN" altLang="en-US" b="0" dirty="0">
                <a:solidFill>
                  <a:srgbClr val="FF0000"/>
                </a:solidFill>
                <a:latin typeface="+mj-ea"/>
                <a:ea typeface="+mj-ea"/>
              </a:rPr>
              <a:t>   热力学</a:t>
            </a:r>
            <a:r>
              <a:rPr lang="zh-CN" altLang="en-US" b="0" dirty="0">
                <a:latin typeface="+mj-ea"/>
                <a:ea typeface="+mj-ea"/>
              </a:rPr>
              <a:t>研究宏观过程的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能量变化</a:t>
            </a:r>
            <a:r>
              <a:rPr lang="zh-CN" altLang="en-US" b="0" dirty="0">
                <a:latin typeface="+mj-ea"/>
                <a:ea typeface="+mj-ea"/>
              </a:rPr>
              <a:t>、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方向</a:t>
            </a:r>
            <a:r>
              <a:rPr lang="zh-CN" altLang="en-US" b="0" dirty="0">
                <a:latin typeface="+mj-ea"/>
                <a:ea typeface="+mj-ea"/>
              </a:rPr>
              <a:t>与</a:t>
            </a:r>
            <a:r>
              <a:rPr lang="zh-CN" altLang="en-US" b="0" dirty="0">
                <a:solidFill>
                  <a:srgbClr val="0000FF"/>
                </a:solidFill>
                <a:latin typeface="+mj-ea"/>
                <a:ea typeface="+mj-ea"/>
              </a:rPr>
              <a:t>限度</a:t>
            </a:r>
            <a:r>
              <a:rPr lang="zh-CN" altLang="en-US" b="0" dirty="0">
                <a:latin typeface="+mj-ea"/>
                <a:ea typeface="+mj-ea"/>
              </a:rPr>
              <a:t>的规律。</a:t>
            </a:r>
          </a:p>
          <a:p>
            <a:pPr>
              <a:lnSpc>
                <a:spcPct val="150000"/>
              </a:lnSpc>
              <a:spcBef>
                <a:spcPct val="50000"/>
              </a:spcBef>
              <a:defRPr/>
            </a:pPr>
            <a:r>
              <a:rPr kumimoji="0" lang="zh-CN" altLang="en-US" dirty="0">
                <a:latin typeface="+mj-ea"/>
                <a:ea typeface="+mj-ea"/>
              </a:rPr>
              <a:t>   </a:t>
            </a:r>
            <a:r>
              <a:rPr kumimoji="0" lang="zh-CN" altLang="en-US" dirty="0">
                <a:solidFill>
                  <a:srgbClr val="FF3300"/>
                </a:solidFill>
                <a:latin typeface="+mj-ea"/>
                <a:ea typeface="+mj-ea"/>
              </a:rPr>
              <a:t>化学热力学</a:t>
            </a:r>
            <a:r>
              <a:rPr kumimoji="0" lang="zh-CN" altLang="en-US" dirty="0">
                <a:latin typeface="+mj-ea"/>
                <a:ea typeface="+mj-ea"/>
              </a:rPr>
              <a:t>用热力学原理研究物质体系中的化学现象和规律，根据物质体系的宏观可测性质和热力学函数关系来判断体系的</a:t>
            </a:r>
            <a:r>
              <a:rPr kumimoji="0" lang="zh-CN" altLang="en-US" dirty="0">
                <a:solidFill>
                  <a:srgbClr val="0000FF"/>
                </a:solidFill>
                <a:latin typeface="+mj-ea"/>
                <a:ea typeface="+mj-ea"/>
              </a:rPr>
              <a:t>能量变化（稳定性）</a:t>
            </a:r>
            <a:r>
              <a:rPr kumimoji="0" lang="zh-CN" altLang="en-US" dirty="0">
                <a:latin typeface="+mj-ea"/>
                <a:ea typeface="+mj-ea"/>
              </a:rPr>
              <a:t>、</a:t>
            </a:r>
            <a:r>
              <a:rPr kumimoji="0" lang="zh-CN" altLang="en-US" dirty="0">
                <a:solidFill>
                  <a:srgbClr val="0000FF"/>
                </a:solidFill>
                <a:latin typeface="+mj-ea"/>
                <a:ea typeface="+mj-ea"/>
              </a:rPr>
              <a:t>变化方向</a:t>
            </a:r>
            <a:r>
              <a:rPr kumimoji="0" lang="zh-CN" altLang="en-US" dirty="0">
                <a:latin typeface="+mj-ea"/>
                <a:ea typeface="+mj-ea"/>
              </a:rPr>
              <a:t>和</a:t>
            </a:r>
            <a:r>
              <a:rPr kumimoji="0" lang="zh-CN" altLang="en-US" dirty="0">
                <a:solidFill>
                  <a:srgbClr val="0000FF"/>
                </a:solidFill>
                <a:latin typeface="+mj-ea"/>
                <a:ea typeface="+mj-ea"/>
              </a:rPr>
              <a:t>变化的限度</a:t>
            </a:r>
            <a:r>
              <a:rPr kumimoji="0" lang="zh-CN" altLang="en-US" dirty="0">
                <a:latin typeface="+mj-ea"/>
                <a:ea typeface="+mj-ea"/>
              </a:rPr>
              <a:t>。它是物理化学中较早发展起来的一个学科。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0" y="908720"/>
            <a:ext cx="9144000" cy="45719"/>
          </a:xfrm>
          <a:prstGeom prst="rect">
            <a:avLst/>
          </a:prstGeom>
          <a:gradFill flip="none" rotWithShape="1">
            <a:gsLst>
              <a:gs pos="0">
                <a:srgbClr val="CC0000">
                  <a:shade val="30000"/>
                  <a:satMod val="115000"/>
                </a:srgbClr>
              </a:gs>
              <a:gs pos="50000">
                <a:srgbClr val="CC0000">
                  <a:shade val="67500"/>
                  <a:satMod val="115000"/>
                </a:srgbClr>
              </a:gs>
              <a:gs pos="100000">
                <a:srgbClr val="CC0000">
                  <a:shade val="100000"/>
                  <a:satMod val="115000"/>
                </a:srgbClr>
              </a:gs>
            </a:gsLst>
            <a:lin ang="54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CN" alt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ea typeface="宋体" pitchFamily="2" charset="-122"/>
            </a:endParaRPr>
          </a:p>
        </p:txBody>
      </p:sp>
      <p:pic>
        <p:nvPicPr>
          <p:cNvPr id="32773" name="Picture 5" descr="http://course.sdu.edu.cn/G2S/eWebEditor/uploadfile/20120128110309_7370608297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07900" y="3938566"/>
            <a:ext cx="3280324" cy="2764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7</a:t>
            </a:fld>
            <a:endParaRPr lang="en-US" altLang="zh-CN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2AD47405-06E4-794A-B00C-51692309BB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97572"/>
            <a:ext cx="7772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en-US" altLang="zh-CN" sz="3200" dirty="0">
                <a:solidFill>
                  <a:srgbClr val="C00000"/>
                </a:solidFill>
                <a:latin typeface="+mn-lt"/>
                <a:ea typeface="+mj-ea"/>
              </a:rPr>
              <a:t>4.1 </a:t>
            </a:r>
            <a:r>
              <a:rPr lang="zh-CN" altLang="en-US" sz="3200" dirty="0">
                <a:solidFill>
                  <a:srgbClr val="C00000"/>
                </a:solidFill>
                <a:latin typeface="+mn-lt"/>
                <a:ea typeface="+mj-ea"/>
              </a:rPr>
              <a:t> 热力学第一定律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C8EF6F7-7F3D-6E49-8F9B-6D0D59A23A5C}"/>
              </a:ext>
            </a:extLst>
          </p:cNvPr>
          <p:cNvSpPr txBox="1"/>
          <p:nvPr/>
        </p:nvSpPr>
        <p:spPr>
          <a:xfrm>
            <a:off x="6732240" y="5805264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火箭燃料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96A1D8-43BC-E149-8AE3-248C05DC36D1}"/>
              </a:ext>
            </a:extLst>
          </p:cNvPr>
          <p:cNvSpPr/>
          <p:nvPr/>
        </p:nvSpPr>
        <p:spPr>
          <a:xfrm>
            <a:off x="6732240" y="5059379"/>
            <a:ext cx="1620957" cy="523220"/>
          </a:xfrm>
          <a:prstGeom prst="rect">
            <a:avLst/>
          </a:prstGeom>
          <a:solidFill>
            <a:srgbClr val="FFFF00"/>
          </a:solidFill>
        </p:spPr>
        <p:txBody>
          <a:bodyPr wrap="none">
            <a:spAutoFit/>
          </a:bodyPr>
          <a:lstStyle/>
          <a:p>
            <a:r>
              <a:rPr kumimoji="0" lang="zh-CN" altLang="en-US" sz="2800" b="0" dirty="0">
                <a:solidFill>
                  <a:srgbClr val="0000FF"/>
                </a:solidFill>
                <a:latin typeface="+mj-ea"/>
                <a:ea typeface="+mj-ea"/>
              </a:rPr>
              <a:t>能量变化</a:t>
            </a:r>
            <a:endParaRPr lang="zh-CN" altLang="en-US" sz="2800" b="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604047382390&amp;di=b6a12ef90821290ea6eadeb4bc0b773f&amp;imgtype=0&amp;src=http%3A%2F%2F5b0988e595225.cdn.sohucs.com%2Fq_70%2Cc_zoom%2Cw_640%2Fimages%2F20190121%2F363c3224846d479fa16f7d436475a140.jpeg">
            <a:extLst>
              <a:ext uri="{FF2B5EF4-FFF2-40B4-BE49-F238E27FC236}">
                <a16:creationId xmlns:a16="http://schemas.microsoft.com/office/drawing/2014/main" id="{E8562874-454F-B04B-8164-710AA1C8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298" y="974601"/>
            <a:ext cx="4242048" cy="2121024"/>
          </a:xfrm>
          <a:prstGeom prst="rect">
            <a:avLst/>
          </a:prstGeom>
          <a:noFill/>
          <a:scene3d>
            <a:camera prst="orthographicFront">
              <a:rot lat="0" lon="10500000" rev="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723" name="Group 8"/>
          <p:cNvGrpSpPr>
            <a:grpSpLocks/>
          </p:cNvGrpSpPr>
          <p:nvPr/>
        </p:nvGrpSpPr>
        <p:grpSpPr bwMode="auto">
          <a:xfrm>
            <a:off x="880522" y="1594740"/>
            <a:ext cx="2147062" cy="1368425"/>
            <a:chOff x="810" y="346"/>
            <a:chExt cx="1327" cy="862"/>
          </a:xfrm>
        </p:grpSpPr>
        <p:sp>
          <p:nvSpPr>
            <p:cNvPr id="754691" name="AutoShape 3"/>
            <p:cNvSpPr>
              <a:spLocks noChangeArrowheads="1"/>
            </p:cNvSpPr>
            <p:nvPr/>
          </p:nvSpPr>
          <p:spPr bwMode="auto">
            <a:xfrm>
              <a:off x="810" y="346"/>
              <a:ext cx="1327" cy="862"/>
            </a:xfrm>
            <a:prstGeom prst="cloudCallout">
              <a:avLst>
                <a:gd name="adj1" fmla="val 123781"/>
                <a:gd name="adj2" fmla="val -2718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0" lang="zh-CN" altLang="zh-CN" sz="160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54692" name="Text Box 4"/>
            <p:cNvSpPr txBox="1">
              <a:spLocks noChangeArrowheads="1"/>
            </p:cNvSpPr>
            <p:nvPr/>
          </p:nvSpPr>
          <p:spPr bwMode="auto">
            <a:xfrm>
              <a:off x="909" y="564"/>
              <a:ext cx="1107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altLang="zh-CN" sz="2800">
                  <a:solidFill>
                    <a:srgbClr val="FF33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NO</a:t>
              </a:r>
              <a:r>
                <a:rPr kumimoji="0" lang="zh-CN" altLang="en-US" sz="2800">
                  <a:solidFill>
                    <a:srgbClr val="FF33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，</a:t>
              </a:r>
              <a:r>
                <a:rPr kumimoji="0" lang="en-US" altLang="zh-CN" sz="2800">
                  <a:solidFill>
                    <a:srgbClr val="FF33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</a:t>
              </a:r>
            </a:p>
          </p:txBody>
        </p:sp>
      </p:grpSp>
      <p:grpSp>
        <p:nvGrpSpPr>
          <p:cNvPr id="30724" name="Group 9"/>
          <p:cNvGrpSpPr>
            <a:grpSpLocks/>
          </p:cNvGrpSpPr>
          <p:nvPr/>
        </p:nvGrpSpPr>
        <p:grpSpPr bwMode="auto">
          <a:xfrm>
            <a:off x="1158070" y="4083460"/>
            <a:ext cx="7633022" cy="2592388"/>
            <a:chOff x="810" y="2614"/>
            <a:chExt cx="4718" cy="1633"/>
          </a:xfrm>
        </p:grpSpPr>
        <p:sp>
          <p:nvSpPr>
            <p:cNvPr id="754693" name="AutoShape 5"/>
            <p:cNvSpPr>
              <a:spLocks noChangeArrowheads="1"/>
            </p:cNvSpPr>
            <p:nvPr/>
          </p:nvSpPr>
          <p:spPr bwMode="auto">
            <a:xfrm>
              <a:off x="810" y="2614"/>
              <a:ext cx="4718" cy="1633"/>
            </a:xfrm>
            <a:prstGeom prst="cloudCallout">
              <a:avLst>
                <a:gd name="adj1" fmla="val -3328"/>
                <a:gd name="adj2" fmla="val -122305"/>
              </a:avLst>
            </a:prstGeom>
            <a:solidFill>
              <a:srgbClr val="66FF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algn="ctr">
                <a:defRPr/>
              </a:pPr>
              <a:endParaRPr kumimoji="0" lang="zh-CN" altLang="zh-CN" sz="1600">
                <a:latin typeface="Arial" panose="020B0604020202020204" pitchFamily="34" charset="0"/>
                <a:ea typeface="+mj-ea"/>
                <a:cs typeface="Arial" panose="020B0604020202020204" pitchFamily="34" charset="0"/>
              </a:endParaRPr>
            </a:p>
          </p:txBody>
        </p:sp>
        <p:sp>
          <p:nvSpPr>
            <p:cNvPr id="754694" name="Text Box 6"/>
            <p:cNvSpPr txBox="1">
              <a:spLocks noChangeArrowheads="1"/>
            </p:cNvSpPr>
            <p:nvPr/>
          </p:nvSpPr>
          <p:spPr bwMode="auto">
            <a:xfrm>
              <a:off x="1302" y="2784"/>
              <a:ext cx="4030" cy="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lnSpc>
                  <a:spcPct val="130000"/>
                </a:lnSpc>
                <a:defRPr/>
              </a:pP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NO</a:t>
              </a:r>
              <a:r>
                <a:rPr kumimoji="0"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和</a:t>
              </a: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</a:t>
              </a:r>
              <a:r>
                <a:rPr kumimoji="0"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是汽车尾气中的有毒成分，</a:t>
              </a:r>
            </a:p>
            <a:p>
              <a:pPr algn="ctr">
                <a:lnSpc>
                  <a:spcPct val="130000"/>
                </a:lnSpc>
                <a:defRPr/>
              </a:pPr>
              <a:r>
                <a:rPr kumimoji="0"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它们能否相互反应生成无毒的</a:t>
              </a: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N</a:t>
              </a:r>
              <a:r>
                <a:rPr kumimoji="0"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和</a:t>
              </a:r>
              <a:r>
                <a:rPr kumimoji="0" lang="en-US" altLang="zh-CN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CO</a:t>
              </a:r>
              <a:r>
                <a:rPr kumimoji="0" lang="en-US" altLang="zh-CN" baseline="-25000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zh-CN" altLang="en-US" dirty="0">
                  <a:solidFill>
                    <a:srgbClr val="0000FF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？</a:t>
              </a:r>
            </a:p>
          </p:txBody>
        </p:sp>
        <p:sp>
          <p:nvSpPr>
            <p:cNvPr id="754695" name="Text Box 7"/>
            <p:cNvSpPr txBox="1">
              <a:spLocks noChangeArrowheads="1"/>
            </p:cNvSpPr>
            <p:nvPr/>
          </p:nvSpPr>
          <p:spPr bwMode="auto">
            <a:xfrm>
              <a:off x="1351" y="3552"/>
              <a:ext cx="3735" cy="52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  <a:defRPr/>
              </a:pPr>
              <a:r>
                <a:rPr kumimoji="0" lang="en-US" altLang="zh-CN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2NO</a:t>
              </a:r>
              <a:r>
                <a:rPr kumimoji="0"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(g)  +  </a:t>
              </a:r>
              <a:r>
                <a:rPr kumimoji="0" lang="en-US" altLang="zh-CN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2CO</a:t>
              </a:r>
              <a:r>
                <a:rPr kumimoji="0"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(g) → </a:t>
              </a:r>
              <a:r>
                <a:rPr kumimoji="0" lang="en-US" altLang="zh-CN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N</a:t>
              </a:r>
              <a:r>
                <a:rPr kumimoji="0" lang="en-US" altLang="zh-CN" baseline="-25000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(g) + </a:t>
              </a:r>
              <a:r>
                <a:rPr kumimoji="0" lang="en-US" altLang="zh-CN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2CO</a:t>
              </a:r>
              <a:r>
                <a:rPr kumimoji="0" lang="en-US" altLang="zh-CN" baseline="-25000" dirty="0" err="1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2</a:t>
              </a:r>
              <a:r>
                <a:rPr kumimoji="0" lang="en-US" altLang="zh-CN" baseline="-25000" dirty="0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 </a:t>
              </a:r>
              <a:r>
                <a:rPr kumimoji="0" lang="en-US" altLang="zh-CN" dirty="0">
                  <a:solidFill>
                    <a:srgbClr val="FF0000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(g)</a:t>
              </a:r>
            </a:p>
          </p:txBody>
        </p:sp>
      </p:grpSp>
      <p:sp>
        <p:nvSpPr>
          <p:cNvPr id="10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E91AF0-3EDE-E54D-8AB3-837C600F8B19}"/>
              </a:ext>
            </a:extLst>
          </p:cNvPr>
          <p:cNvSpPr/>
          <p:nvPr/>
        </p:nvSpPr>
        <p:spPr>
          <a:xfrm>
            <a:off x="236381" y="156781"/>
            <a:ext cx="1832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3200" dirty="0">
                <a:solidFill>
                  <a:srgbClr val="0000FF"/>
                </a:solidFill>
                <a:latin typeface="+mj-ea"/>
                <a:ea typeface="+mj-ea"/>
              </a:rPr>
              <a:t>变化方向</a:t>
            </a:r>
            <a:endParaRPr lang="zh-CN" altLang="en-US" sz="32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Group 15"/>
          <p:cNvGrpSpPr>
            <a:grpSpLocks/>
          </p:cNvGrpSpPr>
          <p:nvPr/>
        </p:nvGrpSpPr>
        <p:grpSpPr bwMode="auto">
          <a:xfrm>
            <a:off x="755577" y="836986"/>
            <a:ext cx="7992888" cy="5479582"/>
            <a:chOff x="482" y="300"/>
            <a:chExt cx="5636" cy="3345"/>
          </a:xfrm>
        </p:grpSpPr>
        <p:pic>
          <p:nvPicPr>
            <p:cNvPr id="31747" name="Picture 12" descr="http://www.21gem.com/ags/ags-d/d-mz/0-2b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" y="576"/>
              <a:ext cx="1486" cy="1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8" name="Picture 3"/>
            <p:cNvPicPr>
              <a:picLocks noChangeAspect="1" noChangeArrowheads="1"/>
            </p:cNvPicPr>
            <p:nvPr/>
          </p:nvPicPr>
          <p:blipFill>
            <a:blip r:embed="rId4" cstate="print">
              <a:lum bright="-18000" contrast="24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0" y="300"/>
              <a:ext cx="1327" cy="1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49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0" y="845"/>
              <a:ext cx="2162" cy="16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750" name="Picture 5"/>
            <p:cNvPicPr>
              <a:picLocks noChangeAspect="1" noChangeArrowheads="1"/>
            </p:cNvPicPr>
            <p:nvPr/>
          </p:nvPicPr>
          <p:blipFill>
            <a:blip r:embed="rId6">
              <a:lum bright="-24000" contrast="42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2" y="300"/>
              <a:ext cx="1236" cy="1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55721" name="Text Box 9"/>
            <p:cNvSpPr txBox="1">
              <a:spLocks noChangeArrowheads="1"/>
            </p:cNvSpPr>
            <p:nvPr/>
          </p:nvSpPr>
          <p:spPr bwMode="auto">
            <a:xfrm>
              <a:off x="5595" y="1632"/>
              <a:ext cx="337" cy="5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石</a:t>
              </a:r>
            </a:p>
            <a:p>
              <a:pPr>
                <a:defRPr/>
              </a:pPr>
              <a:r>
                <a:rPr kumimoji="0" lang="zh-CN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墨</a:t>
              </a:r>
            </a:p>
          </p:txBody>
        </p:sp>
        <p:sp>
          <p:nvSpPr>
            <p:cNvPr id="755722" name="Text Box 10"/>
            <p:cNvSpPr txBox="1">
              <a:spLocks noChangeArrowheads="1"/>
            </p:cNvSpPr>
            <p:nvPr/>
          </p:nvSpPr>
          <p:spPr bwMode="auto">
            <a:xfrm>
              <a:off x="1940" y="1593"/>
              <a:ext cx="337" cy="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金</a:t>
              </a:r>
            </a:p>
            <a:p>
              <a:pPr>
                <a:defRPr/>
              </a:pPr>
              <a:r>
                <a:rPr kumimoji="0" lang="zh-CN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刚</a:t>
              </a:r>
            </a:p>
            <a:p>
              <a:pPr>
                <a:defRPr/>
              </a:pPr>
              <a:r>
                <a:rPr kumimoji="0" lang="zh-CN" altLang="en-US" dirty="0">
                  <a:latin typeface="Arial" panose="020B0604020202020204" pitchFamily="34" charset="0"/>
                  <a:ea typeface="+mj-ea"/>
                  <a:cs typeface="Arial" panose="020B0604020202020204" pitchFamily="34" charset="0"/>
                </a:rPr>
                <a:t>石</a:t>
              </a:r>
            </a:p>
          </p:txBody>
        </p:sp>
        <p:grpSp>
          <p:nvGrpSpPr>
            <p:cNvPr id="31753" name="Group 14"/>
            <p:cNvGrpSpPr>
              <a:grpSpLocks/>
            </p:cNvGrpSpPr>
            <p:nvPr/>
          </p:nvGrpSpPr>
          <p:grpSpPr bwMode="auto">
            <a:xfrm>
              <a:off x="546" y="2640"/>
              <a:ext cx="4810" cy="1005"/>
              <a:chOff x="546" y="2640"/>
              <a:chExt cx="4810" cy="1005"/>
            </a:xfrm>
          </p:grpSpPr>
          <p:sp>
            <p:nvSpPr>
              <p:cNvPr id="755718" name="AutoShape 6"/>
              <p:cNvSpPr>
                <a:spLocks noChangeArrowheads="1"/>
              </p:cNvSpPr>
              <p:nvPr/>
            </p:nvSpPr>
            <p:spPr bwMode="auto">
              <a:xfrm>
                <a:off x="958" y="3106"/>
                <a:ext cx="4398" cy="539"/>
              </a:xfrm>
              <a:prstGeom prst="cloudCallout">
                <a:avLst>
                  <a:gd name="adj1" fmla="val 17782"/>
                  <a:gd name="adj2" fmla="val -95389"/>
                </a:avLst>
              </a:prstGeom>
              <a:gradFill rotWithShape="0">
                <a:gsLst>
                  <a:gs pos="0">
                    <a:srgbClr val="66FFFF"/>
                  </a:gs>
                  <a:gs pos="50000">
                    <a:srgbClr val="66FFFF">
                      <a:gamma/>
                      <a:tint val="0"/>
                      <a:invGamma/>
                    </a:srgbClr>
                  </a:gs>
                  <a:gs pos="100000">
                    <a:srgbClr val="66FFFF"/>
                  </a:gs>
                </a:gsLst>
                <a:lin ang="5400000" scaled="1"/>
              </a:gradFill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 algn="ctr">
                  <a:defRPr/>
                </a:pPr>
                <a:endParaRPr kumimoji="0" lang="zh-CN" altLang="zh-CN" sz="1600">
                  <a:latin typeface="Arial" panose="020B0604020202020204" pitchFamily="34" charset="0"/>
                  <a:ea typeface="+mj-ea"/>
                  <a:cs typeface="Arial" panose="020B0604020202020204" pitchFamily="34" charset="0"/>
                </a:endParaRPr>
              </a:p>
            </p:txBody>
          </p:sp>
          <p:sp>
            <p:nvSpPr>
              <p:cNvPr id="755719" name="Text Box 7"/>
              <p:cNvSpPr txBox="1">
                <a:spLocks noChangeArrowheads="1"/>
              </p:cNvSpPr>
              <p:nvPr/>
            </p:nvSpPr>
            <p:spPr bwMode="auto">
              <a:xfrm>
                <a:off x="1789" y="3203"/>
                <a:ext cx="3248" cy="36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eaLnBrk="0" hangingPunct="0">
                  <a:spcBef>
                    <a:spcPct val="50000"/>
                  </a:spcBef>
                  <a:defRPr/>
                </a:pPr>
                <a:r>
                  <a:rPr kumimoji="0" lang="en-US" altLang="zh-CN" sz="32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C (</a:t>
                </a:r>
                <a:r>
                  <a:rPr kumimoji="0" lang="zh-CN" altLang="en-US" sz="32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石墨</a:t>
                </a:r>
                <a:r>
                  <a:rPr kumimoji="0" lang="en-US" altLang="zh-CN" sz="32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) → C (</a:t>
                </a:r>
                <a:r>
                  <a:rPr kumimoji="0" lang="zh-CN" altLang="en-US" sz="32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金刚石</a:t>
                </a:r>
                <a:r>
                  <a:rPr kumimoji="0" lang="en-US" altLang="zh-CN" sz="3200" dirty="0"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755725" name="Text Box 13"/>
              <p:cNvSpPr txBox="1">
                <a:spLocks noChangeArrowheads="1"/>
              </p:cNvSpPr>
              <p:nvPr/>
            </p:nvSpPr>
            <p:spPr bwMode="auto">
              <a:xfrm>
                <a:off x="546" y="2640"/>
                <a:ext cx="1346" cy="2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91425" tIns="45712" rIns="91425" bIns="45712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zh-CN" altLang="en-US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库里南</a:t>
                </a:r>
                <a:r>
                  <a:rPr lang="en-US" altLang="zh-CN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1</a:t>
                </a:r>
                <a:r>
                  <a:rPr lang="zh-CN" altLang="en-US" dirty="0">
                    <a:solidFill>
                      <a:schemeClr val="accent2">
                        <a:lumMod val="50000"/>
                      </a:schemeClr>
                    </a:solidFill>
                    <a:latin typeface="Arial" panose="020B0604020202020204" pitchFamily="34" charset="0"/>
                    <a:ea typeface="+mj-ea"/>
                    <a:cs typeface="Arial" panose="020B0604020202020204" pitchFamily="34" charset="0"/>
                  </a:rPr>
                  <a:t>号</a:t>
                </a:r>
              </a:p>
            </p:txBody>
          </p:sp>
        </p:grpSp>
        <p:sp>
          <p:nvSpPr>
            <p:cNvPr id="755720" name="Text Box 8"/>
            <p:cNvSpPr txBox="1">
              <a:spLocks noChangeArrowheads="1"/>
            </p:cNvSpPr>
            <p:nvPr/>
          </p:nvSpPr>
          <p:spPr bwMode="auto">
            <a:xfrm>
              <a:off x="2727" y="2485"/>
              <a:ext cx="1092" cy="10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zh-CN" altLang="en-US" sz="10600" dirty="0">
                  <a:solidFill>
                    <a:srgbClr val="FF3300"/>
                  </a:solidFill>
                  <a:latin typeface="+mn-lt"/>
                  <a:ea typeface="+mj-ea"/>
                  <a:cs typeface="Arial" panose="020B0604020202020204" pitchFamily="34" charset="0"/>
                </a:rPr>
                <a:t>？</a:t>
              </a:r>
            </a:p>
          </p:txBody>
        </p:sp>
      </p:grpSp>
      <p:sp>
        <p:nvSpPr>
          <p:cNvPr id="14" name="页脚占位符 1"/>
          <p:cNvSpPr>
            <a:spLocks noGrp="1"/>
          </p:cNvSpPr>
          <p:nvPr>
            <p:ph type="ftr" sz="quarter" idx="10"/>
          </p:nvPr>
        </p:nvSpPr>
        <p:spPr>
          <a:xfrm>
            <a:off x="0" y="6553200"/>
            <a:ext cx="457200" cy="228600"/>
          </a:xfrm>
        </p:spPr>
        <p:txBody>
          <a:bodyPr/>
          <a:lstStyle/>
          <a:p>
            <a:pPr>
              <a:defRPr/>
            </a:pPr>
            <a:fld id="{5B0964F7-4727-4AC6-820D-B129E805F5EE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0A24B45-1DCB-1440-9DE7-0473F7C1AB4D}"/>
              </a:ext>
            </a:extLst>
          </p:cNvPr>
          <p:cNvSpPr/>
          <p:nvPr/>
        </p:nvSpPr>
        <p:spPr>
          <a:xfrm>
            <a:off x="254296" y="257250"/>
            <a:ext cx="1988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zh-CN" altLang="en-US" sz="2800" dirty="0">
                <a:solidFill>
                  <a:srgbClr val="0000FF"/>
                </a:solidFill>
                <a:latin typeface="+mj-ea"/>
                <a:ea typeface="+mj-ea"/>
              </a:rPr>
              <a:t>变化的限度</a:t>
            </a:r>
            <a:endParaRPr lang="zh-CN" altLang="en-US" sz="28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mmplate 2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mmplate">
      <a:majorFont>
        <a:latin typeface="Times New Roman"/>
        <a:ea typeface="黑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0000" tIns="46800" rIns="90000" bIns="4680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  <a:ea typeface="宋体" pitchFamily="2" charset="-122"/>
          </a:defRPr>
        </a:defPPr>
      </a:lstStyle>
    </a:lnDef>
  </a:objectDefaults>
  <a:extraClrSchemeLst>
    <a:extraClrScheme>
      <a:clrScheme name="tmmplate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mmplate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mplate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mplate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m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</Template>
  <TotalTime>18262</TotalTime>
  <Words>6589</Words>
  <Application>Microsoft Macintosh PowerPoint</Application>
  <PresentationFormat>全屏显示(4:3)</PresentationFormat>
  <Paragraphs>734</Paragraphs>
  <Slides>58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68" baseType="lpstr">
      <vt:lpstr>黑体</vt:lpstr>
      <vt:lpstr>宋体</vt:lpstr>
      <vt:lpstr>Hiragino Sans GB W3</vt:lpstr>
      <vt:lpstr>Arial</vt:lpstr>
      <vt:lpstr>Symbol</vt:lpstr>
      <vt:lpstr>Times New Roman</vt:lpstr>
      <vt:lpstr>Wingdings</vt:lpstr>
      <vt:lpstr>Wingdings 3</vt:lpstr>
      <vt:lpstr>template</vt:lpstr>
      <vt:lpstr>公式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wangbw@pku.edu.cn</cp:lastModifiedBy>
  <cp:revision>1019</cp:revision>
  <dcterms:created xsi:type="dcterms:W3CDTF">2011-09-05T05:35:35Z</dcterms:created>
  <dcterms:modified xsi:type="dcterms:W3CDTF">2022-10-19T13:26:54Z</dcterms:modified>
</cp:coreProperties>
</file>